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64" r:id="rId9"/>
    <p:sldId id="265" r:id="rId10"/>
    <p:sldId id="267" r:id="rId11"/>
    <p:sldId id="268" r:id="rId12"/>
    <p:sldId id="302" r:id="rId13"/>
    <p:sldId id="278" r:id="rId14"/>
    <p:sldId id="279" r:id="rId15"/>
    <p:sldId id="280" r:id="rId16"/>
    <p:sldId id="281" r:id="rId17"/>
    <p:sldId id="282" r:id="rId18"/>
    <p:sldId id="283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BB01"/>
    <a:srgbClr val="FABF01"/>
    <a:srgbClr val="616161"/>
    <a:srgbClr val="FAC204"/>
    <a:srgbClr val="DF9E1B"/>
    <a:srgbClr val="E6E5E6"/>
    <a:srgbClr val="EDECED"/>
    <a:srgbClr val="FFDA6C"/>
    <a:srgbClr val="7671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738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svg>
</file>

<file path=ppt/media/image12.jpe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C4F859-AA85-41DF-A231-B8EC7F8F472B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CDFAE8-5281-491D-A334-368A7CBAED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10015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r>
              <a:rPr lang="pt-BR" dirty="0"/>
              <a:t>Essa segunda parte da avaliação está dividida em 3 etapas</a:t>
            </a:r>
          </a:p>
        </p:txBody>
      </p:sp>
    </p:spTree>
    <p:extLst>
      <p:ext uri="{BB962C8B-B14F-4D97-AF65-F5344CB8AC3E}">
        <p14:creationId xmlns:p14="http://schemas.microsoft.com/office/powerpoint/2010/main" val="26415871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6495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algn="just" rtl="0">
              <a:spcBef>
                <a:spcPts val="0"/>
              </a:spcBef>
              <a:spcAft>
                <a:spcPts val="0"/>
              </a:spcAft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00272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a diferenciação entre o luto e a depressão pode ser desafiadora, uma vez que ambos compartilham sintomas semelhantes, como tristeza, medo, culpa e isolamento. No entanto, como você mencionou, a intensidade e a duração desses sintomas são cruciais para distingui-los: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Intensidade: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No luto, os sintomas costumam ser relacionados à perda específica (por exemplo, a morte de um ente querido) e geralmente têm uma intensidade que corresponde à magnitude da perda. A tristeza é uma reação normal à perda, e sentimentos de pesar e saudade são esperados.</a:t>
            </a:r>
          </a:p>
          <a:p>
            <a:pPr algn="l">
              <a:buFont typeface="+mj-lt"/>
              <a:buAutoNum type="arabicPeriod"/>
            </a:pPr>
            <a:r>
              <a:rPr lang="pt-BR" b="1" i="0" dirty="0">
                <a:solidFill>
                  <a:srgbClr val="374151"/>
                </a:solidFill>
                <a:effectLst/>
                <a:latin typeface="Söhne"/>
              </a:rPr>
              <a:t>Duração:</a:t>
            </a:r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 No luto normal, os sintomas diminuem gradualmente à medida que o tempo passa. Embora o período de luto varie de pessoa para pessoa, a maioria das pessoas começa a se sentir melhor com o tempo, embora a dor da perda possa durar muito tempo.</a:t>
            </a:r>
          </a:p>
          <a:p>
            <a:pPr algn="l"/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Por outro lado, na depressão, os sintomas podem ser mais generalizados, persistentes e intensos, independentemente de uma perda específica. Eles tendem a afetar várias áreas da vida da pessoa, incluindo seu funcionamento social, ocupacional e pessoal. Além disso, a depressão pode não estar diretamente relacionada a uma perda recente.</a:t>
            </a:r>
          </a:p>
          <a:p>
            <a:pPr algn="l"/>
            <a:r>
              <a:rPr lang="pt-BR" b="0" i="0" dirty="0">
                <a:solidFill>
                  <a:srgbClr val="374151"/>
                </a:solidFill>
                <a:effectLst/>
                <a:latin typeface="Söhne"/>
              </a:rPr>
              <a:t>A avaliação cuidadosa da intensidade, duração e contexto dos sintomas, juntamente com a história clínica completa, é fundamental para distinguir entre luto e depressão. Em alguns casos, a depressão pode se desenvolver como uma complicação do luto, especialmente se os sintomas persistirem por um longo período ou forem graves o suficiente para prejudicar significativamente o funcionamento diário. Portanto, a intervenção e o suporte adequados são cruciais para qualquer pessoa que esteja sofrendo, seja devido ao luto ou à depressão.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157554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algn="l"/>
            <a:endParaRPr lang="pt-BR" b="0" i="0" dirty="0">
              <a:solidFill>
                <a:srgbClr val="374151"/>
              </a:solidFill>
              <a:effectLst/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2186631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24B026-5AD6-252E-F0B1-F32A7B003E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9116" y="1605199"/>
            <a:ext cx="4908884" cy="1421928"/>
          </a:xfrm>
          <a:noFill/>
        </p:spPr>
        <p:txBody>
          <a:bodyPr wrap="square" rtlCol="0">
            <a:spAutoFit/>
          </a:bodyPr>
          <a:lstStyle>
            <a:lvl1pPr>
              <a:defRPr lang="pt-BR" sz="4800" b="1" spc="0">
                <a:solidFill>
                  <a:schemeClr val="tx1"/>
                </a:solidFill>
                <a:latin typeface="Aharony"/>
                <a:ea typeface="+mn-ea"/>
                <a:cs typeface="+mn-cs"/>
              </a:defRPr>
            </a:lvl1pPr>
          </a:lstStyle>
          <a:p>
            <a:pPr marL="0" lvl="0"/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8C799C-2907-B7DF-6D45-E29163A2EA0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747080" y="3039898"/>
            <a:ext cx="3593432" cy="1421928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pt-BR" sz="9600" b="1" spc="-300" dirty="0">
                <a:solidFill>
                  <a:srgbClr val="FFDA6C"/>
                </a:solidFill>
                <a:latin typeface="Aharony"/>
              </a:defRPr>
            </a:lvl1pPr>
          </a:lstStyle>
          <a:p>
            <a:pPr marL="0" lvl="0"/>
            <a:r>
              <a:rPr lang="pt-BR" dirty="0"/>
              <a:t>Titulo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D3E60A-71E8-21BA-4895-58BCAEE82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4E908C-386F-C7FE-A3F9-FF5C495E8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762B3C-DCE5-0675-98E2-35C1858F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74862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310AF4-2890-2C0C-222E-7220D3CA1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E7EBBB2-520E-E5D3-9487-11E31A1E1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B6F3DEB-5F7B-06BC-2E1B-8A3289324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ACB0587-C60E-EB51-870C-890A3BBFA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6A25167-117C-D1D9-87D1-E3C95448E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3FCF9B-91E1-9829-E324-B5824E497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7433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89560F-A1CD-6C4A-75E1-DD2CAA7B3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7F068B9-5005-CB24-8C81-242A280127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DE6ED2-89FA-44C7-61AC-195F5A41B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280E3B7-7909-68F8-8CE5-11494B08C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39B3BF6-7C10-DD9E-BBB7-7B753E939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C1FA295-9F25-266E-CE14-F85E1CA6A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3237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02627A-FA64-1ECF-3DA8-C5BAE8D6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164F8C6-FEFF-56D4-9857-657295D846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53917D-9841-9CF8-2DFF-40F21E894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1BAC84-B382-12C6-ACB5-88FB21A2D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05E250-BD70-0862-5697-70CA501D4A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13255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0C74E8A-110B-B337-FF1C-75DBCE380C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FFF5189-B126-78B9-0926-1CB7ACA5D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ABB30A-774C-1905-4854-94E773171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4ACBC2-2297-842E-AEBF-DCDCE01B6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20D7EB-4095-15BE-93E7-D769DE7D0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794250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6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73412"/>
            <a:ext cx="10342305" cy="75938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932795"/>
            <a:ext cx="10342304" cy="575179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190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0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37CE04B2-87A3-F866-AF73-C5FE7FCEBF5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566" b="99192" l="9992" r="89927">
                        <a14:foregroundMark x1="54377" y1="9131" x2="59117" y2="8646"/>
                        <a14:foregroundMark x1="59117" y1="8646" x2="62779" y2="9374"/>
                        <a14:foregroundMark x1="62779" y1="9374" x2="62779" y2="9374"/>
                        <a14:foregroundMark x1="69324" y1="91677" x2="71936" y2="98020"/>
                        <a14:foregroundMark x1="71936" y1="98020" x2="76596" y2="96606"/>
                        <a14:foregroundMark x1="76596" y1="96606" x2="78535" y2="90747"/>
                        <a14:foregroundMark x1="31430" y1="98949" x2="37705" y2="98707"/>
                        <a14:foregroundMark x1="37705" y1="98707" x2="51037" y2="98869"/>
                        <a14:foregroundMark x1="51037" y1="98869" x2="55696" y2="98545"/>
                        <a14:foregroundMark x1="55696" y1="98545" x2="61918" y2="99192"/>
                        <a14:foregroundMark x1="61918" y1="99192" x2="63884" y2="982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065"/>
          <a:stretch/>
        </p:blipFill>
        <p:spPr>
          <a:xfrm flipH="1">
            <a:off x="-938463" y="2598820"/>
            <a:ext cx="6280485" cy="405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609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A706347-8C87-B22D-B43B-48469CBDED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83" b="99435" l="9984" r="99839">
                        <a14:foregroundMark x1="52960" y1="5854" x2="70129" y2="9608"/>
                        <a14:foregroundMark x1="76668" y1="17562" x2="71367" y2="4441"/>
                        <a14:foregroundMark x1="71846" y1="3348" x2="90070" y2="6298"/>
                        <a14:foregroundMark x1="68585" y1="1888" x2="68568" y2="1413"/>
                        <a14:foregroundMark x1="68703" y1="5127" x2="68629" y2="3080"/>
                        <a14:foregroundMark x1="93192" y1="23173" x2="99892" y2="44207"/>
                        <a14:foregroundMark x1="50457" y1="97093" x2="85038" y2="74445"/>
                        <a14:foregroundMark x1="85038" y1="74445" x2="88428" y2="69277"/>
                        <a14:foregroundMark x1="88428" y1="69277" x2="97497" y2="91320"/>
                        <a14:foregroundMark x1="97497" y1="91320" x2="97874" y2="91683"/>
                        <a14:foregroundMark x1="72928" y1="79289" x2="89505" y2="70004"/>
                        <a14:foregroundMark x1="89505" y1="70004" x2="95291" y2="75293"/>
                        <a14:foregroundMark x1="95291" y1="75293" x2="98197" y2="83044"/>
                        <a14:foregroundMark x1="98197" y1="83044" x2="96905" y2="92087"/>
                        <a14:foregroundMark x1="96905" y1="92087" x2="87729" y2="99435"/>
                        <a14:foregroundMark x1="79952" y1="72507" x2="91792" y2="63868"/>
                        <a14:foregroundMark x1="91012" y1="10981" x2="92448" y2="5063"/>
                        <a14:foregroundMark x1="93174" y1="5124" x2="95587" y2="10941"/>
                        <a14:foregroundMark x1="97774" y1="4319" x2="98654" y2="1655"/>
                        <a14:foregroundMark x1="95587" y1="10941" x2="97392" y2="5475"/>
                        <a14:foregroundMark x1="68380" y1="4199" x2="67573" y2="283"/>
                        <a14:foregroundMark x1="70371" y1="94792" x2="83638" y2="78644"/>
                        <a14:foregroundMark x1="83638" y1="78644" x2="89101" y2="75050"/>
                        <a14:foregroundMark x1="89101" y1="75050" x2="84715" y2="89786"/>
                        <a14:foregroundMark x1="84715" y1="89786" x2="98036" y2="96367"/>
                        <a14:foregroundMark x1="98036" y1="96367" x2="92250" y2="86112"/>
                        <a14:foregroundMark x1="92250" y1="86112" x2="84365" y2="89786"/>
                        <a14:foregroundMark x1="84365" y1="89786" x2="74273" y2="87081"/>
                        <a14:foregroundMark x1="74273" y1="87081" x2="62325" y2="95640"/>
                        <a14:foregroundMark x1="62325" y1="95640" x2="85926" y2="90795"/>
                        <a14:foregroundMark x1="85926" y1="90795" x2="98278" y2="96568"/>
                        <a14:foregroundMark x1="78552" y1="99273" x2="73358" y2="99273"/>
                        <a14:backgroundMark x1="67384" y1="2382" x2="99865" y2="5087"/>
                        <a14:backgroundMark x1="97686" y1="8357" x2="98493" y2="44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070" t="12859"/>
          <a:stretch/>
        </p:blipFill>
        <p:spPr>
          <a:xfrm>
            <a:off x="5307681" y="344905"/>
            <a:ext cx="6370971" cy="616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831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ítulo e Conteúdo">
    <p:bg>
      <p:bgPr>
        <a:solidFill>
          <a:srgbClr val="F8BB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9642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Conteú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rgbClr val="FAC2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31C0937-0E1C-895E-958E-EC5E9872F0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35" b="94707" l="9992" r="89954">
                        <a14:foregroundMark x1="28952" y1="95919" x2="36036" y2="95192"/>
                        <a14:foregroundMark x1="36036" y1="95192" x2="42015" y2="95192"/>
                        <a14:foregroundMark x1="42015" y1="95192" x2="53488" y2="94747"/>
                        <a14:foregroundMark x1="53488" y1="94747" x2="56558" y2="94747"/>
                        <a14:foregroundMark x1="45166" y1="8404" x2="49825" y2="8121"/>
                        <a14:foregroundMark x1="49825" y1="8121" x2="45435" y2="5535"/>
                        <a14:foregroundMark x1="45435" y1="5535" x2="42203" y2="10545"/>
                        <a14:foregroundMark x1="42203" y1="10545" x2="42203" y2="10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86" r="13570"/>
          <a:stretch/>
        </p:blipFill>
        <p:spPr>
          <a:xfrm>
            <a:off x="0" y="184484"/>
            <a:ext cx="6577263" cy="662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5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e Conteú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rgbClr val="FAC20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204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ítulo e Conteúdo">
    <p:bg>
      <p:bgPr>
        <a:solidFill>
          <a:srgbClr val="FAC20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60E8C6BF-110C-1939-9227-940CD746975A}"/>
              </a:ext>
            </a:extLst>
          </p:cNvPr>
          <p:cNvSpPr/>
          <p:nvPr userDrawn="1"/>
        </p:nvSpPr>
        <p:spPr>
          <a:xfrm>
            <a:off x="240632" y="160421"/>
            <a:ext cx="11758863" cy="6513095"/>
          </a:xfrm>
          <a:prstGeom prst="roundRect">
            <a:avLst>
              <a:gd name="adj" fmla="val 287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5739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DBF80B-322B-25B5-F49C-65077C054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1B453ED-3049-D671-0B05-455A2AD98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4DA2FF4-7A87-8A7E-5571-5C0A82FB5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5DFE1AB-F798-44BA-0ACD-DB18AF392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06935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DC8B42F-CFA9-966D-22F8-D0F4B383C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3701EE-794B-474C-B1D2-4403266C2023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BFDB50C-DC0E-E585-C261-6F8CD21BF6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A6618C6-2625-61B2-C049-198F00A2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53604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C77F389-9B97-E3E1-5D72-9AC6F5753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A79FF9-F474-3F9A-D5BF-7E94270DDB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46C0186-849C-7BCD-6EEB-7DE0EA1AFF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3701EE-794B-474C-B1D2-4403266C2023}" type="datetimeFigureOut">
              <a:rPr lang="pt-BR" smtClean="0"/>
              <a:t>28/09/2023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10E076-4C1E-A9D3-DA25-57086DFAA2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255B37-11BA-41F8-D28B-E8DB1BDEA7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8FBB9E-974A-4604-9E09-D60F6C4D7E5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657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4" r:id="rId4"/>
    <p:sldLayoutId id="2147483661" r:id="rId5"/>
    <p:sldLayoutId id="2147483662" r:id="rId6"/>
    <p:sldLayoutId id="214748366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Eras Bold ITC" panose="020B0907030504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Eras Demi ITC" panose="020B08050305040208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Eras Demi ITC" panose="020B08050305040208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Eras Demi ITC" panose="020B08050305040208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ras Demi ITC" panose="020B08050305040208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Eras Demi ITC" panose="020B08050305040208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B5E5FC1-E2D5-634E-6965-1A75F7EA20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2" b="1875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5AA6A5F3-4093-9DCE-AC99-460EE6FEE7F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72000">
                <a:schemeClr val="tx1">
                  <a:alpha val="59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F74E90E-6635-F97F-BDD8-C03770A75020}"/>
              </a:ext>
            </a:extLst>
          </p:cNvPr>
          <p:cNvSpPr txBox="1"/>
          <p:nvPr/>
        </p:nvSpPr>
        <p:spPr>
          <a:xfrm>
            <a:off x="5897485" y="1985331"/>
            <a:ext cx="41268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5400" b="1" spc="-300">
                <a:solidFill>
                  <a:schemeClr val="bg1"/>
                </a:solidFill>
                <a:latin typeface="Aharony"/>
              </a:defRPr>
            </a:lvl1pPr>
          </a:lstStyle>
          <a:p>
            <a:pPr algn="l"/>
            <a:r>
              <a:rPr lang="pt-BR" sz="4800" spc="0" dirty="0"/>
              <a:t>Avaliação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B027D90-BFE0-15F9-1DD5-745036208DF5}"/>
              </a:ext>
            </a:extLst>
          </p:cNvPr>
          <p:cNvSpPr txBox="1"/>
          <p:nvPr/>
        </p:nvSpPr>
        <p:spPr>
          <a:xfrm>
            <a:off x="5895467" y="2457669"/>
            <a:ext cx="60879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11500" b="1" spc="-300">
                <a:solidFill>
                  <a:srgbClr val="FFDA6C"/>
                </a:solidFill>
                <a:latin typeface="Aharony"/>
              </a:defRPr>
            </a:lvl1pPr>
          </a:lstStyle>
          <a:p>
            <a:r>
              <a:rPr lang="pt-BR" sz="9600" dirty="0"/>
              <a:t>DEPRESSÃO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92B00DA-3493-DCD3-80E0-1253B65D9519}"/>
              </a:ext>
            </a:extLst>
          </p:cNvPr>
          <p:cNvSpPr txBox="1"/>
          <p:nvPr/>
        </p:nvSpPr>
        <p:spPr>
          <a:xfrm>
            <a:off x="6104020" y="5283540"/>
            <a:ext cx="60879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4800" b="1" spc="-300">
                <a:solidFill>
                  <a:schemeClr val="bg1"/>
                </a:solidFill>
                <a:latin typeface="Aharony"/>
              </a:defRPr>
            </a:lvl1pPr>
          </a:lstStyle>
          <a:p>
            <a:pPr algn="l"/>
            <a:r>
              <a:rPr lang="pt-BR" sz="3200" spc="0" dirty="0">
                <a:latin typeface="+mj-lt"/>
              </a:rPr>
              <a:t>Facilitador: </a:t>
            </a:r>
            <a:r>
              <a:rPr lang="pt-BR" sz="3200" spc="0" dirty="0">
                <a:solidFill>
                  <a:srgbClr val="FFDA6C"/>
                </a:solidFill>
                <a:latin typeface="+mj-lt"/>
              </a:rPr>
              <a:t>Márcio Carvalho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6AD7F521-7265-6661-F348-319BFC9F02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000" b="45000" l="3598" r="3238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098" t="3633" r="64021" b="56886"/>
          <a:stretch/>
        </p:blipFill>
        <p:spPr>
          <a:xfrm>
            <a:off x="8475489" y="217566"/>
            <a:ext cx="927935" cy="102310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87519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 tmFilter="0,0; .5, 1; 1, 1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5E923E79-1B16-5962-4E67-B5053A9B50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78617" y1="49131" x2="83917" y2="31217"/>
                        <a14:backgroundMark x1="77730" y1="43793" x2="82325" y2="287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2074" r="13780" b="12859"/>
          <a:stretch/>
        </p:blipFill>
        <p:spPr>
          <a:xfrm>
            <a:off x="6133788" y="176462"/>
            <a:ext cx="5731027" cy="6681538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4B4BFDD1-22E8-9F29-D2AD-500EF83E8352}"/>
              </a:ext>
            </a:extLst>
          </p:cNvPr>
          <p:cNvSpPr txBox="1"/>
          <p:nvPr/>
        </p:nvSpPr>
        <p:spPr>
          <a:xfrm>
            <a:off x="497304" y="1291392"/>
            <a:ext cx="548640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Eras Demi ITC" panose="020B0805030504020804" pitchFamily="34" charset="0"/>
              </a:rPr>
              <a:t>Último critério da primeira parte da avaliação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1DC6A59-4FD9-BC16-9B4A-2EC85E4E925B}"/>
              </a:ext>
            </a:extLst>
          </p:cNvPr>
          <p:cNvSpPr txBox="1"/>
          <p:nvPr/>
        </p:nvSpPr>
        <p:spPr>
          <a:xfrm>
            <a:off x="497305" y="2453681"/>
            <a:ext cx="697831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dirty="0">
                <a:solidFill>
                  <a:srgbClr val="FABF01"/>
                </a:solidFill>
                <a:latin typeface="Eras Bold ITC" panose="020B0907030504020204" pitchFamily="34" charset="0"/>
              </a:rPr>
              <a:t>Tem dificuldade considerável no funcionamento diário</a:t>
            </a:r>
          </a:p>
        </p:txBody>
      </p:sp>
    </p:spTree>
    <p:extLst>
      <p:ext uri="{BB962C8B-B14F-4D97-AF65-F5344CB8AC3E}">
        <p14:creationId xmlns:p14="http://schemas.microsoft.com/office/powerpoint/2010/main" val="4034118003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6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Imagem 5" descr="Impressão digital">
            <a:extLst>
              <a:ext uri="{FF2B5EF4-FFF2-40B4-BE49-F238E27FC236}">
                <a16:creationId xmlns:a16="http://schemas.microsoft.com/office/drawing/2014/main" id="{9AB17145-2ACA-7EB4-CC56-1796BAFF0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0882" r="20882"/>
          <a:stretch>
            <a:fillRect/>
          </a:stretch>
        </p:blipFill>
        <p:spPr>
          <a:xfrm>
            <a:off x="7299157" y="-207111"/>
            <a:ext cx="4235116" cy="727222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AAF4704E-0ADC-4BD2-6BA0-3603CB19C015}"/>
              </a:ext>
            </a:extLst>
          </p:cNvPr>
          <p:cNvSpPr txBox="1"/>
          <p:nvPr/>
        </p:nvSpPr>
        <p:spPr>
          <a:xfrm>
            <a:off x="657727" y="1160524"/>
            <a:ext cx="527505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latin typeface="Eras Demi ITC" panose="020B0805030504020804" pitchFamily="34" charset="0"/>
              </a:rPr>
              <a:t>Algumas pessoas podem experimentar um humor deprimido persistente, mas podem continuar funcionais na vida diária, portanto, os seus sintomas não constituem depressão.</a:t>
            </a:r>
          </a:p>
        </p:txBody>
      </p:sp>
    </p:spTree>
    <p:extLst>
      <p:ext uri="{BB962C8B-B14F-4D97-AF65-F5344CB8AC3E}">
        <p14:creationId xmlns:p14="http://schemas.microsoft.com/office/powerpoint/2010/main" val="4073566198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400E85DD-7A2B-A617-111A-7F975A509F0F}"/>
              </a:ext>
            </a:extLst>
          </p:cNvPr>
          <p:cNvSpPr txBox="1"/>
          <p:nvPr/>
        </p:nvSpPr>
        <p:spPr>
          <a:xfrm>
            <a:off x="333271" y="172573"/>
            <a:ext cx="11525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5400" b="1" spc="-300">
                <a:solidFill>
                  <a:schemeClr val="bg1"/>
                </a:solidFill>
                <a:latin typeface="Aharony"/>
              </a:defRPr>
            </a:lvl1pPr>
          </a:lstStyle>
          <a:p>
            <a:pPr algn="l"/>
            <a:r>
              <a:rPr lang="pt-BR" sz="4000" spc="0" dirty="0"/>
              <a:t>A pessoa tem </a:t>
            </a:r>
            <a:r>
              <a:rPr lang="pt-BR" sz="4000" spc="0" dirty="0">
                <a:solidFill>
                  <a:srgbClr val="FABF01"/>
                </a:solidFill>
              </a:rPr>
              <a:t>DEPRESSÃO</a:t>
            </a:r>
            <a:r>
              <a:rPr lang="pt-BR" sz="4000" spc="0" dirty="0"/>
              <a:t>? </a:t>
            </a:r>
            <a:r>
              <a:rPr lang="pt-BR" sz="2800" spc="0" dirty="0"/>
              <a:t>(Sintomas por no mínimo 2 semanas)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4725B60-C40F-1704-67EC-8BDFE39F3B28}"/>
              </a:ext>
            </a:extLst>
          </p:cNvPr>
          <p:cNvSpPr txBox="1"/>
          <p:nvPr/>
        </p:nvSpPr>
        <p:spPr>
          <a:xfrm>
            <a:off x="333271" y="1037206"/>
            <a:ext cx="47538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1- Tem sintomas cardinais?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80029DB-68F7-2374-18DB-DDC06852A91B}"/>
              </a:ext>
            </a:extLst>
          </p:cNvPr>
          <p:cNvSpPr txBox="1"/>
          <p:nvPr/>
        </p:nvSpPr>
        <p:spPr>
          <a:xfrm>
            <a:off x="333271" y="2869001"/>
            <a:ext cx="66960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2- Tem outros sintomas da depressão?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2AC1DBC-0C7B-51A2-9C3C-B4452576D213}"/>
              </a:ext>
            </a:extLst>
          </p:cNvPr>
          <p:cNvSpPr txBox="1"/>
          <p:nvPr/>
        </p:nvSpPr>
        <p:spPr>
          <a:xfrm>
            <a:off x="333271" y="4639241"/>
            <a:ext cx="116110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>
              <a:defRPr sz="2800">
                <a:solidFill>
                  <a:schemeClr val="bg1"/>
                </a:solidFill>
                <a:latin typeface="Eras Bold ITC" panose="020B0907030504020204" pitchFamily="34" charset="0"/>
              </a:defRPr>
            </a:lvl1pPr>
          </a:lstStyle>
          <a:p>
            <a:r>
              <a:rPr lang="pt-BR" sz="3200" b="1" dirty="0">
                <a:latin typeface="+mn-lt"/>
              </a:rPr>
              <a:t>3- A pessoa tem dificuldade considerável no funcionamento diário?</a:t>
            </a:r>
          </a:p>
        </p:txBody>
      </p: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1883CB71-0B42-F32E-65C0-70960A8062B2}"/>
              </a:ext>
            </a:extLst>
          </p:cNvPr>
          <p:cNvGrpSpPr/>
          <p:nvPr/>
        </p:nvGrpSpPr>
        <p:grpSpPr>
          <a:xfrm>
            <a:off x="1629596" y="1521490"/>
            <a:ext cx="4881304" cy="605989"/>
            <a:chOff x="1629596" y="1521490"/>
            <a:chExt cx="4881304" cy="605989"/>
          </a:xfrm>
        </p:grpSpPr>
        <p:pic>
          <p:nvPicPr>
            <p:cNvPr id="4" name="Gráfico 3" descr="Proibido">
              <a:extLst>
                <a:ext uri="{FF2B5EF4-FFF2-40B4-BE49-F238E27FC236}">
                  <a16:creationId xmlns:a16="http://schemas.microsoft.com/office/drawing/2014/main" id="{FE3C8F9D-E6F8-63D2-9F7B-A9D69CA57FA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629596" y="1521490"/>
              <a:ext cx="605989" cy="605989"/>
            </a:xfrm>
            <a:prstGeom prst="rect">
              <a:avLst/>
            </a:prstGeom>
          </p:spPr>
        </p:pic>
        <p:sp>
          <p:nvSpPr>
            <p:cNvPr id="31" name="CaixaDeTexto 30">
              <a:extLst>
                <a:ext uri="{FF2B5EF4-FFF2-40B4-BE49-F238E27FC236}">
                  <a16:creationId xmlns:a16="http://schemas.microsoft.com/office/drawing/2014/main" id="{7E6D01CF-CDF4-F288-EEB2-AEF99B6869AE}"/>
                </a:ext>
              </a:extLst>
            </p:cNvPr>
            <p:cNvSpPr txBox="1"/>
            <p:nvPr/>
          </p:nvSpPr>
          <p:spPr>
            <a:xfrm>
              <a:off x="2464599" y="1542704"/>
              <a:ext cx="404630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 sz="4000">
                  <a:solidFill>
                    <a:schemeClr val="bg1"/>
                  </a:solidFill>
                  <a:latin typeface="Eras Demi ITC" panose="020B0805030504020804" pitchFamily="34" charset="0"/>
                </a:defRPr>
              </a:lvl1pPr>
            </a:lstStyle>
            <a:p>
              <a:r>
                <a:rPr lang="pt-BR" sz="2800" dirty="0"/>
                <a:t>Então não é depressão</a:t>
              </a:r>
            </a:p>
          </p:txBody>
        </p: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87243CD6-D383-24F8-134A-831EFC35067E}"/>
              </a:ext>
            </a:extLst>
          </p:cNvPr>
          <p:cNvGrpSpPr/>
          <p:nvPr/>
        </p:nvGrpSpPr>
        <p:grpSpPr>
          <a:xfrm>
            <a:off x="1629596" y="2127479"/>
            <a:ext cx="7712206" cy="605990"/>
            <a:chOff x="1629596" y="2127479"/>
            <a:chExt cx="7712206" cy="605990"/>
          </a:xfrm>
        </p:grpSpPr>
        <p:pic>
          <p:nvPicPr>
            <p:cNvPr id="7" name="Gráfico 6" descr="Marca de seleção">
              <a:extLst>
                <a:ext uri="{FF2B5EF4-FFF2-40B4-BE49-F238E27FC236}">
                  <a16:creationId xmlns:a16="http://schemas.microsoft.com/office/drawing/2014/main" id="{2414BD50-D3FC-67B0-2D55-83A17A5E876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29596" y="2127479"/>
              <a:ext cx="605990" cy="605990"/>
            </a:xfrm>
            <a:prstGeom prst="rect">
              <a:avLst/>
            </a:prstGeom>
          </p:spPr>
        </p:pic>
        <p:sp>
          <p:nvSpPr>
            <p:cNvPr id="32" name="CaixaDeTexto 31">
              <a:extLst>
                <a:ext uri="{FF2B5EF4-FFF2-40B4-BE49-F238E27FC236}">
                  <a16:creationId xmlns:a16="http://schemas.microsoft.com/office/drawing/2014/main" id="{A19871FB-89CF-04E3-20E9-69786614C423}"/>
                </a:ext>
              </a:extLst>
            </p:cNvPr>
            <p:cNvSpPr txBox="1"/>
            <p:nvPr/>
          </p:nvSpPr>
          <p:spPr>
            <a:xfrm>
              <a:off x="2464598" y="2163448"/>
              <a:ext cx="68772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 sz="4000">
                  <a:solidFill>
                    <a:schemeClr val="bg1"/>
                  </a:solidFill>
                  <a:latin typeface="Eras Demi ITC" panose="020B0805030504020804" pitchFamily="34" charset="0"/>
                </a:defRPr>
              </a:lvl1pPr>
            </a:lstStyle>
            <a:p>
              <a:r>
                <a:rPr lang="pt-BR" sz="2800" dirty="0"/>
                <a:t>Verifique outros sintomas da depressão</a:t>
              </a:r>
            </a:p>
          </p:txBody>
        </p:sp>
      </p:grpSp>
      <p:grpSp>
        <p:nvGrpSpPr>
          <p:cNvPr id="39" name="Agrupar 38">
            <a:extLst>
              <a:ext uri="{FF2B5EF4-FFF2-40B4-BE49-F238E27FC236}">
                <a16:creationId xmlns:a16="http://schemas.microsoft.com/office/drawing/2014/main" id="{B0DD45A4-E9DA-5BD9-4618-B0B8B2F75DF2}"/>
              </a:ext>
            </a:extLst>
          </p:cNvPr>
          <p:cNvGrpSpPr/>
          <p:nvPr/>
        </p:nvGrpSpPr>
        <p:grpSpPr>
          <a:xfrm>
            <a:off x="1629596" y="3366871"/>
            <a:ext cx="4881303" cy="605989"/>
            <a:chOff x="1629596" y="3366871"/>
            <a:chExt cx="4881303" cy="605989"/>
          </a:xfrm>
        </p:grpSpPr>
        <p:pic>
          <p:nvPicPr>
            <p:cNvPr id="26" name="Gráfico 25" descr="Proibido">
              <a:extLst>
                <a:ext uri="{FF2B5EF4-FFF2-40B4-BE49-F238E27FC236}">
                  <a16:creationId xmlns:a16="http://schemas.microsoft.com/office/drawing/2014/main" id="{17F33BB2-DB8A-D1AE-55FC-27EFE7C4E2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629596" y="3366871"/>
              <a:ext cx="605989" cy="605989"/>
            </a:xfrm>
            <a:prstGeom prst="rect">
              <a:avLst/>
            </a:prstGeom>
          </p:spPr>
        </p:pic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BBB092F9-DCE0-DF3C-8820-09F3D64AB946}"/>
                </a:ext>
              </a:extLst>
            </p:cNvPr>
            <p:cNvSpPr txBox="1"/>
            <p:nvPr/>
          </p:nvSpPr>
          <p:spPr>
            <a:xfrm>
              <a:off x="2464598" y="3401344"/>
              <a:ext cx="404630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 sz="4000">
                  <a:solidFill>
                    <a:schemeClr val="bg1"/>
                  </a:solidFill>
                  <a:latin typeface="Eras Demi ITC" panose="020B0805030504020804" pitchFamily="34" charset="0"/>
                </a:defRPr>
              </a:lvl1pPr>
            </a:lstStyle>
            <a:p>
              <a:r>
                <a:rPr lang="pt-BR" sz="2800" dirty="0"/>
                <a:t>Então não é depressão</a:t>
              </a:r>
            </a:p>
          </p:txBody>
        </p:sp>
      </p:grp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968DF3B3-DD6A-7F3F-F312-241077BFA600}"/>
              </a:ext>
            </a:extLst>
          </p:cNvPr>
          <p:cNvGrpSpPr/>
          <p:nvPr/>
        </p:nvGrpSpPr>
        <p:grpSpPr>
          <a:xfrm>
            <a:off x="1629596" y="5212253"/>
            <a:ext cx="4881303" cy="605989"/>
            <a:chOff x="1629596" y="5212253"/>
            <a:chExt cx="4881303" cy="605989"/>
          </a:xfrm>
        </p:grpSpPr>
        <p:pic>
          <p:nvPicPr>
            <p:cNvPr id="29" name="Gráfico 28" descr="Proibido">
              <a:extLst>
                <a:ext uri="{FF2B5EF4-FFF2-40B4-BE49-F238E27FC236}">
                  <a16:creationId xmlns:a16="http://schemas.microsoft.com/office/drawing/2014/main" id="{457F7CCB-E06A-B8B1-7826-EE076BCBAB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629596" y="5212253"/>
              <a:ext cx="605989" cy="605989"/>
            </a:xfrm>
            <a:prstGeom prst="rect">
              <a:avLst/>
            </a:prstGeom>
          </p:spPr>
        </p:pic>
        <p:sp>
          <p:nvSpPr>
            <p:cNvPr id="35" name="CaixaDeTexto 34">
              <a:extLst>
                <a:ext uri="{FF2B5EF4-FFF2-40B4-BE49-F238E27FC236}">
                  <a16:creationId xmlns:a16="http://schemas.microsoft.com/office/drawing/2014/main" id="{2707CDE7-39A6-6E43-7964-764682B185A8}"/>
                </a:ext>
              </a:extLst>
            </p:cNvPr>
            <p:cNvSpPr txBox="1"/>
            <p:nvPr/>
          </p:nvSpPr>
          <p:spPr>
            <a:xfrm>
              <a:off x="2464598" y="5259519"/>
              <a:ext cx="404630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 sz="4000">
                  <a:solidFill>
                    <a:schemeClr val="bg1"/>
                  </a:solidFill>
                  <a:latin typeface="Eras Demi ITC" panose="020B0805030504020804" pitchFamily="34" charset="0"/>
                </a:defRPr>
              </a:lvl1pPr>
            </a:lstStyle>
            <a:p>
              <a:r>
                <a:rPr lang="pt-BR" sz="2800" dirty="0"/>
                <a:t>Então não é depressão</a:t>
              </a:r>
            </a:p>
          </p:txBody>
        </p:sp>
      </p:grpSp>
      <p:grpSp>
        <p:nvGrpSpPr>
          <p:cNvPr id="40" name="Agrupar 39">
            <a:extLst>
              <a:ext uri="{FF2B5EF4-FFF2-40B4-BE49-F238E27FC236}">
                <a16:creationId xmlns:a16="http://schemas.microsoft.com/office/drawing/2014/main" id="{502465A5-0C22-2DA3-1401-17F105AA3B1B}"/>
              </a:ext>
            </a:extLst>
          </p:cNvPr>
          <p:cNvGrpSpPr/>
          <p:nvPr/>
        </p:nvGrpSpPr>
        <p:grpSpPr>
          <a:xfrm>
            <a:off x="1629596" y="3972860"/>
            <a:ext cx="8867969" cy="605990"/>
            <a:chOff x="1629596" y="3972860"/>
            <a:chExt cx="8867969" cy="605990"/>
          </a:xfrm>
        </p:grpSpPr>
        <p:pic>
          <p:nvPicPr>
            <p:cNvPr id="27" name="Gráfico 26" descr="Marca de seleção">
              <a:extLst>
                <a:ext uri="{FF2B5EF4-FFF2-40B4-BE49-F238E27FC236}">
                  <a16:creationId xmlns:a16="http://schemas.microsoft.com/office/drawing/2014/main" id="{353AD345-A2B0-53C2-9A93-AAA07C427C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29596" y="3972860"/>
              <a:ext cx="605990" cy="605990"/>
            </a:xfrm>
            <a:prstGeom prst="rect">
              <a:avLst/>
            </a:prstGeom>
          </p:spPr>
        </p:pic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4AE9B46E-85B8-79FE-359F-07376C2B4EAA}"/>
                </a:ext>
              </a:extLst>
            </p:cNvPr>
            <p:cNvSpPr txBox="1"/>
            <p:nvPr/>
          </p:nvSpPr>
          <p:spPr>
            <a:xfrm>
              <a:off x="2464597" y="4008201"/>
              <a:ext cx="803296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 sz="4000">
                  <a:solidFill>
                    <a:schemeClr val="bg1"/>
                  </a:solidFill>
                  <a:latin typeface="Eras Demi ITC" panose="020B0805030504020804" pitchFamily="34" charset="0"/>
                </a:defRPr>
              </a:lvl1pPr>
            </a:lstStyle>
            <a:p>
              <a:r>
                <a:rPr lang="pt-BR" sz="2800" dirty="0"/>
                <a:t>Verifique dificuldade no funcionamento diário</a:t>
              </a:r>
            </a:p>
          </p:txBody>
        </p:sp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4C3F8C4A-C0E3-B65F-711D-C6E1C0653544}"/>
              </a:ext>
            </a:extLst>
          </p:cNvPr>
          <p:cNvGrpSpPr/>
          <p:nvPr/>
        </p:nvGrpSpPr>
        <p:grpSpPr>
          <a:xfrm>
            <a:off x="1629596" y="5818242"/>
            <a:ext cx="5078469" cy="605990"/>
            <a:chOff x="1629596" y="5818242"/>
            <a:chExt cx="5078469" cy="605990"/>
          </a:xfrm>
        </p:grpSpPr>
        <p:pic>
          <p:nvPicPr>
            <p:cNvPr id="30" name="Gráfico 29" descr="Marca de seleção">
              <a:extLst>
                <a:ext uri="{FF2B5EF4-FFF2-40B4-BE49-F238E27FC236}">
                  <a16:creationId xmlns:a16="http://schemas.microsoft.com/office/drawing/2014/main" id="{A3BFF44A-1D6F-8023-F792-DB68843BC8E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629596" y="5818242"/>
              <a:ext cx="605990" cy="605990"/>
            </a:xfrm>
            <a:prstGeom prst="rect">
              <a:avLst/>
            </a:prstGeom>
          </p:spPr>
        </p:pic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E34792FC-FE0E-6EC8-97EC-2E65FE3E4526}"/>
                </a:ext>
              </a:extLst>
            </p:cNvPr>
            <p:cNvSpPr txBox="1"/>
            <p:nvPr/>
          </p:nvSpPr>
          <p:spPr>
            <a:xfrm>
              <a:off x="2464596" y="5859627"/>
              <a:ext cx="424346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pt-BR"/>
              </a:defPPr>
              <a:lvl1pPr>
                <a:defRPr sz="4000">
                  <a:solidFill>
                    <a:schemeClr val="bg1"/>
                  </a:solidFill>
                  <a:latin typeface="Eras Demi ITC" panose="020B0805030504020804" pitchFamily="34" charset="0"/>
                </a:defRPr>
              </a:lvl1pPr>
            </a:lstStyle>
            <a:p>
              <a:r>
                <a:rPr lang="pt-BR" sz="2800" dirty="0"/>
                <a:t>Descarte condição física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64915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3" dur="1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4" dur="1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8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entr" presetSubtype="8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5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6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31" dur="1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2" dur="1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ntr" presetSubtype="8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37" dur="1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38" dur="1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entr" presetSubtype="8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3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44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9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50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2" presetClass="entr" presetSubtype="8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55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56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7" fill="hold">
                          <p:stCondLst>
                            <p:cond delay="indefinite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" presetClass="entr" presetSubtype="8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61" dur="1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62" dur="1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9" grpId="0"/>
          <p:bldP spid="10" grpId="0"/>
          <p:bldP spid="1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5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2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2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25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5" fill="hold">
                          <p:stCondLst>
                            <p:cond delay="indefinite"/>
                          </p:stCondLst>
                          <p:childTnLst>
                            <p:par>
                              <p:cTn id="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12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1" fill="hold">
                          <p:stCondLst>
                            <p:cond delay="indefinite"/>
                          </p:stCondLst>
                          <p:childTnLst>
                            <p:par>
                              <p:cTn id="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25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7" fill="hold">
                          <p:stCondLst>
                            <p:cond delay="indefinite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1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125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/>
          <p:bldP spid="9" grpId="0"/>
          <p:bldP spid="10" grpId="0"/>
          <p:bldP spid="11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CD6F5F-9EDD-474C-AE04-9264D8D90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4500" b="1" dirty="0">
                <a:solidFill>
                  <a:srgbClr val="8B1061"/>
                </a:solidFill>
              </a:rPr>
              <a:t>&gt;&gt; Há outras explicações para os sintomas?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645C0D-7EF1-C988-635F-75CAE1BEF4F7}"/>
              </a:ext>
            </a:extLst>
          </p:cNvPr>
          <p:cNvSpPr txBox="1">
            <a:spLocks/>
          </p:cNvSpPr>
          <p:nvPr/>
        </p:nvSpPr>
        <p:spPr>
          <a:xfrm>
            <a:off x="1371601" y="2633335"/>
            <a:ext cx="10342304" cy="15913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460858" indent="-460858" algn="l" defTabSz="1097280" rtl="0" eaLnBrk="1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0972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6459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21945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74320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29184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92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43891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68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9377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28608" indent="-428608">
              <a:buFont typeface="+mj-lt"/>
              <a:buAutoNum type="arabicPeriod"/>
            </a:pPr>
            <a:r>
              <a:rPr lang="pt-BR" sz="2333" b="1" dirty="0">
                <a:solidFill>
                  <a:schemeClr val="tx1"/>
                </a:solidFill>
              </a:rPr>
              <a:t>Descarte condições físicas.</a:t>
            </a:r>
          </a:p>
          <a:p>
            <a:pPr marL="428608" indent="-428608">
              <a:buFont typeface="+mj-lt"/>
              <a:buAutoNum type="arabicPeriod"/>
            </a:pPr>
            <a:r>
              <a:rPr lang="pt-BR" sz="2333" b="1" dirty="0">
                <a:solidFill>
                  <a:schemeClr val="tx1"/>
                </a:solidFill>
              </a:rPr>
              <a:t>Descarte história de mania.</a:t>
            </a:r>
          </a:p>
          <a:p>
            <a:pPr marL="428608" indent="-428608">
              <a:buFont typeface="+mj-lt"/>
              <a:buAutoNum type="arabicPeriod"/>
            </a:pPr>
            <a:r>
              <a:rPr lang="pt-BR" sz="2333" b="1" dirty="0">
                <a:solidFill>
                  <a:schemeClr val="tx1"/>
                </a:solidFill>
              </a:rPr>
              <a:t>Descarte reações normais a uma grande perda recente.</a:t>
            </a:r>
          </a:p>
          <a:p>
            <a:pPr marL="0" indent="0">
              <a:buNone/>
            </a:pPr>
            <a:endParaRPr lang="pt-BR" sz="3333" b="1" dirty="0">
              <a:solidFill>
                <a:srgbClr val="8B1061"/>
              </a:solidFill>
            </a:endParaRP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ACDD26F1-54A6-0616-F77C-42D8E61FED35}"/>
              </a:ext>
            </a:extLst>
          </p:cNvPr>
          <p:cNvSpPr/>
          <p:nvPr/>
        </p:nvSpPr>
        <p:spPr>
          <a:xfrm>
            <a:off x="5370512" y="1309395"/>
            <a:ext cx="1122363" cy="1012178"/>
          </a:xfrm>
          <a:prstGeom prst="ellipse">
            <a:avLst/>
          </a:prstGeom>
          <a:solidFill>
            <a:srgbClr val="8C0F60"/>
          </a:solidFill>
          <a:ln w="57150">
            <a:solidFill>
              <a:srgbClr val="EFED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0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3198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Agrupar 9">
            <a:extLst>
              <a:ext uri="{FF2B5EF4-FFF2-40B4-BE49-F238E27FC236}">
                <a16:creationId xmlns:a16="http://schemas.microsoft.com/office/drawing/2014/main" id="{1B703486-B931-CB72-7483-661751FB52D8}"/>
              </a:ext>
            </a:extLst>
          </p:cNvPr>
          <p:cNvGrpSpPr/>
          <p:nvPr/>
        </p:nvGrpSpPr>
        <p:grpSpPr>
          <a:xfrm>
            <a:off x="1714500" y="480220"/>
            <a:ext cx="8620125" cy="1821656"/>
            <a:chOff x="2057400" y="576263"/>
            <a:chExt cx="10344150" cy="2185987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392BD5AC-EBFB-B793-E5A0-27EA3D160517}"/>
                </a:ext>
              </a:extLst>
            </p:cNvPr>
            <p:cNvGrpSpPr/>
            <p:nvPr/>
          </p:nvGrpSpPr>
          <p:grpSpPr>
            <a:xfrm>
              <a:off x="5048250" y="576263"/>
              <a:ext cx="4533900" cy="1228725"/>
              <a:chOff x="5619750" y="333375"/>
              <a:chExt cx="4533900" cy="1228725"/>
            </a:xfrm>
          </p:grpSpPr>
          <p:sp>
            <p:nvSpPr>
              <p:cNvPr id="6" name="Retângulo: Cantos Arredondados 5">
                <a:extLst>
                  <a:ext uri="{FF2B5EF4-FFF2-40B4-BE49-F238E27FC236}">
                    <a16:creationId xmlns:a16="http://schemas.microsoft.com/office/drawing/2014/main" id="{5F7D8D55-F2BE-F755-DE3F-8E1A26CB92E7}"/>
                  </a:ext>
                </a:extLst>
              </p:cNvPr>
              <p:cNvSpPr/>
              <p:nvPr/>
            </p:nvSpPr>
            <p:spPr>
              <a:xfrm>
                <a:off x="5619750" y="762000"/>
                <a:ext cx="4533900" cy="800100"/>
              </a:xfrm>
              <a:prstGeom prst="roundRect">
                <a:avLst/>
              </a:prstGeom>
              <a:solidFill>
                <a:srgbClr val="8C0F60"/>
              </a:solidFill>
              <a:ln>
                <a:solidFill>
                  <a:srgbClr val="EFEDE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500" b="1" dirty="0"/>
                  <a:t>1. Há outras explicações </a:t>
                </a:r>
              </a:p>
              <a:p>
                <a:pPr algn="ctr"/>
                <a:r>
                  <a:rPr lang="pt-BR" sz="1500" b="1" dirty="0"/>
                  <a:t>possíveis para os sintomas?</a:t>
                </a:r>
              </a:p>
            </p:txBody>
          </p:sp>
          <p:sp>
            <p:nvSpPr>
              <p:cNvPr id="7" name="Elipse 6">
                <a:extLst>
                  <a:ext uri="{FF2B5EF4-FFF2-40B4-BE49-F238E27FC236}">
                    <a16:creationId xmlns:a16="http://schemas.microsoft.com/office/drawing/2014/main" id="{5C76C609-2F4B-FCB9-D24B-90A1767E161F}"/>
                  </a:ext>
                </a:extLst>
              </p:cNvPr>
              <p:cNvSpPr/>
              <p:nvPr/>
            </p:nvSpPr>
            <p:spPr>
              <a:xfrm>
                <a:off x="7511415" y="333375"/>
                <a:ext cx="750570" cy="533400"/>
              </a:xfrm>
              <a:prstGeom prst="ellipse">
                <a:avLst/>
              </a:prstGeom>
              <a:solidFill>
                <a:srgbClr val="8C0F60"/>
              </a:solidFill>
              <a:ln w="57150">
                <a:solidFill>
                  <a:srgbClr val="EFEDE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3000" b="1" dirty="0"/>
                  <a:t>2</a:t>
                </a:r>
              </a:p>
            </p:txBody>
          </p:sp>
        </p:grpSp>
        <p:sp>
          <p:nvSpPr>
            <p:cNvPr id="5" name="Retângulo: Cantos Arredondados 4">
              <a:extLst>
                <a:ext uri="{FF2B5EF4-FFF2-40B4-BE49-F238E27FC236}">
                  <a16:creationId xmlns:a16="http://schemas.microsoft.com/office/drawing/2014/main" id="{8D7B1C3C-E3EC-65BF-1F7E-FA4CE8730CA6}"/>
                </a:ext>
              </a:extLst>
            </p:cNvPr>
            <p:cNvSpPr/>
            <p:nvPr/>
          </p:nvSpPr>
          <p:spPr>
            <a:xfrm>
              <a:off x="2057400" y="1809750"/>
              <a:ext cx="10344150" cy="952500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8C0F60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pt-BR" sz="1500" b="1" dirty="0"/>
                <a:t>É UMA CONDIÇÃO FÍSICA QUE PODE SE ASSEMELHAR À DEPRESSÃO OU EXACERBÁ-LA? </a:t>
              </a:r>
            </a:p>
            <a:p>
              <a:pPr algn="ctr"/>
              <a:r>
                <a:rPr lang="pt-BR" sz="1500" dirty="0"/>
                <a:t>Há sinais e sintomas sugestivos de anemia, ‘desnutrição’, hipotireoidismo, alterações do humor por uso de substâncias e efeitos colaterais de medicamentos (p. ex., alterações do humor por esteroides)?</a:t>
              </a:r>
            </a:p>
            <a:p>
              <a:pPr algn="ctr"/>
              <a:endParaRPr lang="pt-BR" sz="1500" dirty="0"/>
            </a:p>
          </p:txBody>
        </p:sp>
      </p:grp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C6D0C2B-5725-20BA-E6DC-C8E0B1159487}"/>
              </a:ext>
            </a:extLst>
          </p:cNvPr>
          <p:cNvSpPr txBox="1">
            <a:spLocks/>
          </p:cNvSpPr>
          <p:nvPr/>
        </p:nvSpPr>
        <p:spPr>
          <a:xfrm>
            <a:off x="1" y="35719"/>
            <a:ext cx="12192000" cy="4445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460858" indent="-460858" algn="l" defTabSz="1097280" rtl="0" eaLnBrk="1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0972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6459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21945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74320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29184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92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43891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68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9377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28608" indent="-428608" algn="ctr">
              <a:buFont typeface="+mj-lt"/>
              <a:buAutoNum type="arabicPeriod"/>
            </a:pPr>
            <a:r>
              <a:rPr lang="pt-BR" sz="2333" b="1" dirty="0">
                <a:solidFill>
                  <a:schemeClr val="tx1"/>
                </a:solidFill>
              </a:rPr>
              <a:t>Descarte condições físicas.</a:t>
            </a:r>
          </a:p>
        </p:txBody>
      </p:sp>
      <p:sp>
        <p:nvSpPr>
          <p:cNvPr id="9" name="Losango 8">
            <a:extLst>
              <a:ext uri="{FF2B5EF4-FFF2-40B4-BE49-F238E27FC236}">
                <a16:creationId xmlns:a16="http://schemas.microsoft.com/office/drawing/2014/main" id="{55F85DA0-4948-77D9-4155-24D3CD96CA6C}"/>
              </a:ext>
            </a:extLst>
          </p:cNvPr>
          <p:cNvSpPr/>
          <p:nvPr/>
        </p:nvSpPr>
        <p:spPr>
          <a:xfrm>
            <a:off x="587375" y="1496218"/>
            <a:ext cx="1127125" cy="805657"/>
          </a:xfrm>
          <a:prstGeom prst="diamond">
            <a:avLst/>
          </a:prstGeom>
          <a:solidFill>
            <a:srgbClr val="8C0F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NÃO</a:t>
            </a:r>
          </a:p>
        </p:txBody>
      </p:sp>
      <p:sp>
        <p:nvSpPr>
          <p:cNvPr id="12" name="Losango 11">
            <a:extLst>
              <a:ext uri="{FF2B5EF4-FFF2-40B4-BE49-F238E27FC236}">
                <a16:creationId xmlns:a16="http://schemas.microsoft.com/office/drawing/2014/main" id="{09A63094-746F-BEF6-3292-3E24FF44D92B}"/>
              </a:ext>
            </a:extLst>
          </p:cNvPr>
          <p:cNvSpPr/>
          <p:nvPr/>
        </p:nvSpPr>
        <p:spPr>
          <a:xfrm>
            <a:off x="10382250" y="1496218"/>
            <a:ext cx="1127125" cy="805657"/>
          </a:xfrm>
          <a:prstGeom prst="diamond">
            <a:avLst/>
          </a:prstGeom>
          <a:solidFill>
            <a:srgbClr val="8C0F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SIM</a:t>
            </a:r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557EB99A-BE26-3D7A-77DC-85A63991B906}"/>
              </a:ext>
            </a:extLst>
          </p:cNvPr>
          <p:cNvCxnSpPr>
            <a:cxnSpLocks/>
            <a:stCxn id="12" idx="2"/>
            <a:endCxn id="19" idx="0"/>
          </p:cNvCxnSpPr>
          <p:nvPr/>
        </p:nvCxnSpPr>
        <p:spPr>
          <a:xfrm>
            <a:off x="10945813" y="2301876"/>
            <a:ext cx="0" cy="4167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tângulo: Cantos Arredondados 18">
            <a:extLst>
              <a:ext uri="{FF2B5EF4-FFF2-40B4-BE49-F238E27FC236}">
                <a16:creationId xmlns:a16="http://schemas.microsoft.com/office/drawing/2014/main" id="{A9FF96D2-A7C7-C29D-7A73-92A662FE1C86}"/>
              </a:ext>
            </a:extLst>
          </p:cNvPr>
          <p:cNvSpPr/>
          <p:nvPr/>
        </p:nvSpPr>
        <p:spPr>
          <a:xfrm>
            <a:off x="9894094" y="2718594"/>
            <a:ext cx="2103438" cy="5992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8C0F6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Tratar Condição Física</a:t>
            </a:r>
          </a:p>
        </p:txBody>
      </p:sp>
      <p:sp>
        <p:nvSpPr>
          <p:cNvPr id="21" name="Retângulo: Cantos Arredondados 20">
            <a:extLst>
              <a:ext uri="{FF2B5EF4-FFF2-40B4-BE49-F238E27FC236}">
                <a16:creationId xmlns:a16="http://schemas.microsoft.com/office/drawing/2014/main" id="{BC512D85-A961-D7ED-B4DA-A58BF53476AD}"/>
              </a:ext>
            </a:extLst>
          </p:cNvPr>
          <p:cNvSpPr/>
          <p:nvPr/>
        </p:nvSpPr>
        <p:spPr>
          <a:xfrm>
            <a:off x="9894093" y="3746499"/>
            <a:ext cx="2103438" cy="1500188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8C0F6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Persistência dos sintomas após o tratamento da condição física: investigar </a:t>
            </a:r>
            <a:r>
              <a:rPr lang="pt-BR" sz="1500" b="1" dirty="0">
                <a:solidFill>
                  <a:srgbClr val="FF0000"/>
                </a:solidFill>
              </a:rPr>
              <a:t>história de mania. </a:t>
            </a:r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9348B8A5-6B6D-A98F-5D86-BA74D389FE47}"/>
              </a:ext>
            </a:extLst>
          </p:cNvPr>
          <p:cNvCxnSpPr>
            <a:cxnSpLocks/>
            <a:stCxn id="19" idx="2"/>
            <a:endCxn id="21" idx="0"/>
          </p:cNvCxnSpPr>
          <p:nvPr/>
        </p:nvCxnSpPr>
        <p:spPr>
          <a:xfrm flipH="1">
            <a:off x="10945812" y="3317874"/>
            <a:ext cx="1" cy="4286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ector de Seta Reta 26">
            <a:extLst>
              <a:ext uri="{FF2B5EF4-FFF2-40B4-BE49-F238E27FC236}">
                <a16:creationId xmlns:a16="http://schemas.microsoft.com/office/drawing/2014/main" id="{71780921-CF07-DF69-448F-6731C275C6C3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1166812" y="2321721"/>
            <a:ext cx="0" cy="4167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435F36A2-C6C1-550E-2E30-B6D8D92971EB}"/>
              </a:ext>
            </a:extLst>
          </p:cNvPr>
          <p:cNvSpPr/>
          <p:nvPr/>
        </p:nvSpPr>
        <p:spPr>
          <a:xfrm>
            <a:off x="115093" y="2738439"/>
            <a:ext cx="2103438" cy="5992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8C0F6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Tratar </a:t>
            </a:r>
            <a:r>
              <a:rPr lang="pt-BR" sz="1500" b="1" dirty="0">
                <a:solidFill>
                  <a:srgbClr val="8C0F60"/>
                </a:solidFill>
              </a:rPr>
              <a:t>DEP</a:t>
            </a:r>
          </a:p>
        </p:txBody>
      </p:sp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AC538AB7-1517-650A-4928-13E077F6902B}"/>
              </a:ext>
            </a:extLst>
          </p:cNvPr>
          <p:cNvSpPr/>
          <p:nvPr/>
        </p:nvSpPr>
        <p:spPr>
          <a:xfrm>
            <a:off x="2103438" y="3746498"/>
            <a:ext cx="2103438" cy="59928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8C0F6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Os sintomas persistem após o tratamento?</a:t>
            </a:r>
            <a:endParaRPr lang="pt-BR" sz="1500" b="1" dirty="0">
              <a:solidFill>
                <a:srgbClr val="8C0F60"/>
              </a:solidFill>
            </a:endParaRPr>
          </a:p>
        </p:txBody>
      </p:sp>
      <p:cxnSp>
        <p:nvCxnSpPr>
          <p:cNvPr id="31" name="Conector: Angulado 30">
            <a:extLst>
              <a:ext uri="{FF2B5EF4-FFF2-40B4-BE49-F238E27FC236}">
                <a16:creationId xmlns:a16="http://schemas.microsoft.com/office/drawing/2014/main" id="{0A4CAF6D-A2E7-2EAD-5FB7-0CB329F1584E}"/>
              </a:ext>
            </a:extLst>
          </p:cNvPr>
          <p:cNvCxnSpPr>
            <a:stCxn id="28" idx="3"/>
            <a:endCxn id="29" idx="0"/>
          </p:cNvCxnSpPr>
          <p:nvPr/>
        </p:nvCxnSpPr>
        <p:spPr>
          <a:xfrm>
            <a:off x="2218530" y="3038080"/>
            <a:ext cx="936627" cy="70841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Elipse 31">
            <a:extLst>
              <a:ext uri="{FF2B5EF4-FFF2-40B4-BE49-F238E27FC236}">
                <a16:creationId xmlns:a16="http://schemas.microsoft.com/office/drawing/2014/main" id="{670B2B52-1839-A8D8-6D0E-3E8EB37F9877}"/>
              </a:ext>
            </a:extLst>
          </p:cNvPr>
          <p:cNvSpPr/>
          <p:nvPr/>
        </p:nvSpPr>
        <p:spPr>
          <a:xfrm>
            <a:off x="861841" y="4770439"/>
            <a:ext cx="809625" cy="591343"/>
          </a:xfrm>
          <a:prstGeom prst="ellipse">
            <a:avLst/>
          </a:prstGeom>
          <a:solidFill>
            <a:srgbClr val="00B050"/>
          </a:solidFill>
          <a:ln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500" b="1" dirty="0">
                <a:solidFill>
                  <a:schemeClr val="bg1"/>
                </a:solidFill>
              </a:rPr>
              <a:t>NÃO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079BADF1-F699-FF4C-53E2-AED1D254AB41}"/>
              </a:ext>
            </a:extLst>
          </p:cNvPr>
          <p:cNvSpPr txBox="1"/>
          <p:nvPr/>
        </p:nvSpPr>
        <p:spPr>
          <a:xfrm>
            <a:off x="642222" y="5826772"/>
            <a:ext cx="1217112" cy="784830"/>
          </a:xfrm>
          <a:prstGeom prst="rect">
            <a:avLst/>
          </a:prstGeom>
          <a:solidFill>
            <a:srgbClr val="00B05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BR" sz="1500" b="1" dirty="0">
                <a:solidFill>
                  <a:schemeClr val="bg1"/>
                </a:solidFill>
              </a:rPr>
              <a:t>Não é necessário </a:t>
            </a:r>
          </a:p>
          <a:p>
            <a:pPr algn="ctr"/>
            <a:r>
              <a:rPr lang="pt-BR" sz="1500" b="1" dirty="0">
                <a:solidFill>
                  <a:schemeClr val="bg1"/>
                </a:solidFill>
              </a:rPr>
              <a:t>tratamento</a:t>
            </a:r>
          </a:p>
        </p:txBody>
      </p:sp>
      <p:cxnSp>
        <p:nvCxnSpPr>
          <p:cNvPr id="34" name="Conector de Seta Reta 33">
            <a:extLst>
              <a:ext uri="{FF2B5EF4-FFF2-40B4-BE49-F238E27FC236}">
                <a16:creationId xmlns:a16="http://schemas.microsoft.com/office/drawing/2014/main" id="{5CC72256-CB93-E92C-3479-3A6868B67E97}"/>
              </a:ext>
            </a:extLst>
          </p:cNvPr>
          <p:cNvCxnSpPr>
            <a:cxnSpLocks/>
            <a:stCxn id="32" idx="4"/>
            <a:endCxn id="33" idx="0"/>
          </p:cNvCxnSpPr>
          <p:nvPr/>
        </p:nvCxnSpPr>
        <p:spPr>
          <a:xfrm flipH="1">
            <a:off x="1250778" y="5361782"/>
            <a:ext cx="15876" cy="4649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Conector: Angulado 43">
            <a:extLst>
              <a:ext uri="{FF2B5EF4-FFF2-40B4-BE49-F238E27FC236}">
                <a16:creationId xmlns:a16="http://schemas.microsoft.com/office/drawing/2014/main" id="{5CD01109-1141-05F8-2734-BA2B1E96CB6F}"/>
              </a:ext>
            </a:extLst>
          </p:cNvPr>
          <p:cNvCxnSpPr>
            <a:stCxn id="29" idx="1"/>
            <a:endCxn id="32" idx="0"/>
          </p:cNvCxnSpPr>
          <p:nvPr/>
        </p:nvCxnSpPr>
        <p:spPr>
          <a:xfrm rot="10800000" flipV="1">
            <a:off x="1266655" y="4046138"/>
            <a:ext cx="836784" cy="72430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Losango 44">
            <a:extLst>
              <a:ext uri="{FF2B5EF4-FFF2-40B4-BE49-F238E27FC236}">
                <a16:creationId xmlns:a16="http://schemas.microsoft.com/office/drawing/2014/main" id="{B8542703-9C4C-5EBC-DBED-97E7D8088316}"/>
              </a:ext>
            </a:extLst>
          </p:cNvPr>
          <p:cNvSpPr/>
          <p:nvPr/>
        </p:nvSpPr>
        <p:spPr>
          <a:xfrm>
            <a:off x="4968875" y="4663282"/>
            <a:ext cx="1127125" cy="805657"/>
          </a:xfrm>
          <a:prstGeom prst="diamond">
            <a:avLst/>
          </a:prstGeom>
          <a:solidFill>
            <a:srgbClr val="8C0F6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SIM</a:t>
            </a:r>
          </a:p>
        </p:txBody>
      </p:sp>
      <p:cxnSp>
        <p:nvCxnSpPr>
          <p:cNvPr id="47" name="Conector: Angulado 46">
            <a:extLst>
              <a:ext uri="{FF2B5EF4-FFF2-40B4-BE49-F238E27FC236}">
                <a16:creationId xmlns:a16="http://schemas.microsoft.com/office/drawing/2014/main" id="{189BACDE-C12C-EB87-746D-79A388B8F8B7}"/>
              </a:ext>
            </a:extLst>
          </p:cNvPr>
          <p:cNvCxnSpPr>
            <a:stCxn id="29" idx="3"/>
            <a:endCxn id="45" idx="0"/>
          </p:cNvCxnSpPr>
          <p:nvPr/>
        </p:nvCxnSpPr>
        <p:spPr>
          <a:xfrm>
            <a:off x="4206875" y="4046139"/>
            <a:ext cx="1325563" cy="617143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Retângulo: Cantos Arredondados 47">
            <a:extLst>
              <a:ext uri="{FF2B5EF4-FFF2-40B4-BE49-F238E27FC236}">
                <a16:creationId xmlns:a16="http://schemas.microsoft.com/office/drawing/2014/main" id="{C71C8B32-AC6E-3622-007D-81B8A9DCC5A5}"/>
              </a:ext>
            </a:extLst>
          </p:cNvPr>
          <p:cNvSpPr/>
          <p:nvPr/>
        </p:nvSpPr>
        <p:spPr>
          <a:xfrm>
            <a:off x="4732734" y="5524652"/>
            <a:ext cx="1599408" cy="769442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8C0F6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Investigar </a:t>
            </a:r>
            <a:r>
              <a:rPr lang="pt-BR" sz="1500" b="1" dirty="0">
                <a:solidFill>
                  <a:srgbClr val="FF0000"/>
                </a:solidFill>
              </a:rPr>
              <a:t>história de mania. </a:t>
            </a:r>
          </a:p>
        </p:txBody>
      </p:sp>
    </p:spTree>
    <p:extLst>
      <p:ext uri="{BB962C8B-B14F-4D97-AF65-F5344CB8AC3E}">
        <p14:creationId xmlns:p14="http://schemas.microsoft.com/office/powerpoint/2010/main" val="2432670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9" grpId="0" animBg="1"/>
      <p:bldP spid="21" grpId="0" animBg="1"/>
      <p:bldP spid="28" grpId="0" animBg="1"/>
      <p:bldP spid="29" grpId="0" animBg="1"/>
      <p:bldP spid="32" grpId="0" animBg="1"/>
      <p:bldP spid="33" grpId="0" animBg="1"/>
      <p:bldP spid="45" grpId="0" animBg="1"/>
      <p:bldP spid="4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Agrupar 17">
            <a:extLst>
              <a:ext uri="{FF2B5EF4-FFF2-40B4-BE49-F238E27FC236}">
                <a16:creationId xmlns:a16="http://schemas.microsoft.com/office/drawing/2014/main" id="{0ECA704F-2A24-B55E-2718-CDB6103D6EBF}"/>
              </a:ext>
            </a:extLst>
          </p:cNvPr>
          <p:cNvGrpSpPr/>
          <p:nvPr/>
        </p:nvGrpSpPr>
        <p:grpSpPr>
          <a:xfrm>
            <a:off x="1714500" y="416719"/>
            <a:ext cx="8620125" cy="4075907"/>
            <a:chOff x="2057400" y="576263"/>
            <a:chExt cx="10344150" cy="4891088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392BD5AC-EBFB-B793-E5A0-27EA3D160517}"/>
                </a:ext>
              </a:extLst>
            </p:cNvPr>
            <p:cNvGrpSpPr/>
            <p:nvPr/>
          </p:nvGrpSpPr>
          <p:grpSpPr>
            <a:xfrm>
              <a:off x="5048250" y="576263"/>
              <a:ext cx="4533900" cy="1228725"/>
              <a:chOff x="5619750" y="333375"/>
              <a:chExt cx="4533900" cy="1228725"/>
            </a:xfrm>
          </p:grpSpPr>
          <p:sp>
            <p:nvSpPr>
              <p:cNvPr id="6" name="Retângulo: Cantos Arredondados 5">
                <a:extLst>
                  <a:ext uri="{FF2B5EF4-FFF2-40B4-BE49-F238E27FC236}">
                    <a16:creationId xmlns:a16="http://schemas.microsoft.com/office/drawing/2014/main" id="{5F7D8D55-F2BE-F755-DE3F-8E1A26CB92E7}"/>
                  </a:ext>
                </a:extLst>
              </p:cNvPr>
              <p:cNvSpPr/>
              <p:nvPr/>
            </p:nvSpPr>
            <p:spPr>
              <a:xfrm>
                <a:off x="5619750" y="762000"/>
                <a:ext cx="4533900" cy="800100"/>
              </a:xfrm>
              <a:prstGeom prst="roundRect">
                <a:avLst/>
              </a:prstGeom>
              <a:solidFill>
                <a:srgbClr val="8C0F60"/>
              </a:solidFill>
              <a:ln>
                <a:solidFill>
                  <a:srgbClr val="EFEDE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1500" b="1" dirty="0"/>
                  <a:t>2. Há história de Mania?</a:t>
                </a:r>
              </a:p>
            </p:txBody>
          </p:sp>
          <p:sp>
            <p:nvSpPr>
              <p:cNvPr id="7" name="Elipse 6">
                <a:extLst>
                  <a:ext uri="{FF2B5EF4-FFF2-40B4-BE49-F238E27FC236}">
                    <a16:creationId xmlns:a16="http://schemas.microsoft.com/office/drawing/2014/main" id="{5C76C609-2F4B-FCB9-D24B-90A1767E161F}"/>
                  </a:ext>
                </a:extLst>
              </p:cNvPr>
              <p:cNvSpPr/>
              <p:nvPr/>
            </p:nvSpPr>
            <p:spPr>
              <a:xfrm>
                <a:off x="7511415" y="333375"/>
                <a:ext cx="750570" cy="533400"/>
              </a:xfrm>
              <a:prstGeom prst="ellipse">
                <a:avLst/>
              </a:prstGeom>
              <a:solidFill>
                <a:srgbClr val="8C0F60"/>
              </a:solidFill>
              <a:ln w="57150">
                <a:solidFill>
                  <a:srgbClr val="EFEDE3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sz="3000" b="1" dirty="0"/>
                  <a:t>2</a:t>
                </a:r>
              </a:p>
            </p:txBody>
          </p:sp>
        </p:grpSp>
        <p:sp>
          <p:nvSpPr>
            <p:cNvPr id="5" name="Retângulo: Cantos Arredondados 4">
              <a:extLst>
                <a:ext uri="{FF2B5EF4-FFF2-40B4-BE49-F238E27FC236}">
                  <a16:creationId xmlns:a16="http://schemas.microsoft.com/office/drawing/2014/main" id="{8D7B1C3C-E3EC-65BF-1F7E-FA4CE8730CA6}"/>
                </a:ext>
              </a:extLst>
            </p:cNvPr>
            <p:cNvSpPr/>
            <p:nvPr/>
          </p:nvSpPr>
          <p:spPr>
            <a:xfrm>
              <a:off x="2057400" y="1809750"/>
              <a:ext cx="10344150" cy="3657601"/>
            </a:xfrm>
            <a:prstGeom prst="roundRect">
              <a:avLst/>
            </a:prstGeom>
            <a:solidFill>
              <a:schemeClr val="bg1"/>
            </a:solidFill>
            <a:ln w="38100">
              <a:solidFill>
                <a:srgbClr val="8C0F60"/>
              </a:solidFill>
            </a:ln>
          </p:spPr>
          <p:style>
            <a:lnRef idx="2">
              <a:schemeClr val="accent3"/>
            </a:lnRef>
            <a:fillRef idx="1">
              <a:schemeClr val="lt1"/>
            </a:fillRef>
            <a:effectRef idx="0">
              <a:schemeClr val="accent3"/>
            </a:effectRef>
            <a:fontRef idx="minor">
              <a:schemeClr val="dk1"/>
            </a:fontRef>
          </p:style>
          <p:txBody>
            <a:bodyPr rtlCol="0" anchor="t"/>
            <a:lstStyle/>
            <a:p>
              <a:pPr algn="ctr"/>
              <a:r>
                <a:rPr lang="pt-BR" sz="1500" b="1" dirty="0"/>
                <a:t>Houve ocorrência simultânea destes sintomas, com duração mínima de 1 semana e intensidade </a:t>
              </a:r>
            </a:p>
            <a:p>
              <a:pPr algn="ctr"/>
              <a:r>
                <a:rPr lang="pt-BR" sz="1500" b="1" dirty="0"/>
                <a:t>suficiente para interferir significativamente com as atividades ocupacionais e sociais ou exigir hospitalização ou isolamento?</a:t>
              </a:r>
            </a:p>
            <a:p>
              <a:pPr algn="just"/>
              <a:r>
                <a:rPr lang="pt-BR" sz="1500" dirty="0"/>
                <a:t>– Elevação do humor ou irritabilidade.</a:t>
              </a:r>
            </a:p>
            <a:p>
              <a:pPr algn="just"/>
              <a:r>
                <a:rPr lang="pt-BR" sz="1500" dirty="0"/>
                <a:t>– Diminuição da necessidade de sono.</a:t>
              </a:r>
            </a:p>
            <a:p>
              <a:pPr algn="just"/>
              <a:r>
                <a:rPr lang="pt-BR" sz="1500" dirty="0"/>
                <a:t>– Aumento da atividade, sensação de aumento da energia, aumento da </a:t>
              </a:r>
            </a:p>
            <a:p>
              <a:pPr algn="just"/>
              <a:r>
                <a:rPr lang="pt-BR" sz="1500" dirty="0"/>
                <a:t>loquacidade ou fala rápida.</a:t>
              </a:r>
            </a:p>
            <a:p>
              <a:pPr algn="just"/>
              <a:r>
                <a:rPr lang="pt-BR" sz="1500" dirty="0"/>
                <a:t>– Comportamentos impulsivos ou imprudentes, como gastos excessivos, </a:t>
              </a:r>
            </a:p>
            <a:p>
              <a:pPr algn="just"/>
              <a:r>
                <a:rPr lang="pt-BR" sz="1500" dirty="0"/>
                <a:t>tomada de decisões importantes sem planejamento e indiscrições sexuais.</a:t>
              </a:r>
            </a:p>
            <a:p>
              <a:pPr algn="just"/>
              <a:r>
                <a:rPr lang="pt-BR" sz="1500" dirty="0"/>
                <a:t>– Perda de inibições sociais normais, com comportamentos impróprios.</a:t>
              </a:r>
            </a:p>
            <a:p>
              <a:pPr algn="just"/>
              <a:r>
                <a:rPr lang="pt-BR" sz="1500" dirty="0"/>
                <a:t>– Fácil distração.</a:t>
              </a:r>
            </a:p>
            <a:p>
              <a:pPr algn="just"/>
              <a:r>
                <a:rPr lang="pt-BR" sz="1500" dirty="0"/>
                <a:t>– Autoestima irrealisticamente inflada</a:t>
              </a:r>
            </a:p>
          </p:txBody>
        </p:sp>
      </p:grp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C6D0C2B-5725-20BA-E6DC-C8E0B1159487}"/>
              </a:ext>
            </a:extLst>
          </p:cNvPr>
          <p:cNvSpPr txBox="1">
            <a:spLocks/>
          </p:cNvSpPr>
          <p:nvPr/>
        </p:nvSpPr>
        <p:spPr>
          <a:xfrm>
            <a:off x="-68263" y="64540"/>
            <a:ext cx="12192000" cy="444501"/>
          </a:xfrm>
          <a:prstGeom prst="rect">
            <a:avLst/>
          </a:prstGeom>
        </p:spPr>
        <p:txBody>
          <a:bodyPr anchor="t">
            <a:normAutofit/>
          </a:bodyPr>
          <a:lstStyle>
            <a:lvl1pPr marL="460858" indent="-460858" algn="l" defTabSz="1097280" rtl="0" eaLnBrk="1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0972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6459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21945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74320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29184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92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43891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68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9377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333" b="1" dirty="0">
                <a:solidFill>
                  <a:schemeClr val="tx1"/>
                </a:solidFill>
              </a:rPr>
              <a:t>2. Descarte História de Mania.</a:t>
            </a:r>
          </a:p>
        </p:txBody>
      </p:sp>
      <p:sp>
        <p:nvSpPr>
          <p:cNvPr id="9" name="Losango 8">
            <a:extLst>
              <a:ext uri="{FF2B5EF4-FFF2-40B4-BE49-F238E27FC236}">
                <a16:creationId xmlns:a16="http://schemas.microsoft.com/office/drawing/2014/main" id="{55F85DA0-4948-77D9-4155-24D3CD96CA6C}"/>
              </a:ext>
            </a:extLst>
          </p:cNvPr>
          <p:cNvSpPr/>
          <p:nvPr/>
        </p:nvSpPr>
        <p:spPr>
          <a:xfrm>
            <a:off x="3643313" y="5028654"/>
            <a:ext cx="1127125" cy="805657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NÃO</a:t>
            </a:r>
          </a:p>
        </p:txBody>
      </p:sp>
      <p:sp>
        <p:nvSpPr>
          <p:cNvPr id="45" name="Losango 44">
            <a:extLst>
              <a:ext uri="{FF2B5EF4-FFF2-40B4-BE49-F238E27FC236}">
                <a16:creationId xmlns:a16="http://schemas.microsoft.com/office/drawing/2014/main" id="{B8542703-9C4C-5EBC-DBED-97E7D8088316}"/>
              </a:ext>
            </a:extLst>
          </p:cNvPr>
          <p:cNvSpPr/>
          <p:nvPr/>
        </p:nvSpPr>
        <p:spPr>
          <a:xfrm>
            <a:off x="7421563" y="5028654"/>
            <a:ext cx="1127125" cy="805657"/>
          </a:xfrm>
          <a:prstGeom prst="diamond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SIM</a:t>
            </a:r>
          </a:p>
        </p:txBody>
      </p:sp>
      <p:cxnSp>
        <p:nvCxnSpPr>
          <p:cNvPr id="47" name="Conector: Angulado 46">
            <a:extLst>
              <a:ext uri="{FF2B5EF4-FFF2-40B4-BE49-F238E27FC236}">
                <a16:creationId xmlns:a16="http://schemas.microsoft.com/office/drawing/2014/main" id="{189BACDE-C12C-EB87-746D-79A388B8F8B7}"/>
              </a:ext>
            </a:extLst>
          </p:cNvPr>
          <p:cNvCxnSpPr>
            <a:cxnSpLocks/>
            <a:stCxn id="5" idx="2"/>
            <a:endCxn id="45" idx="0"/>
          </p:cNvCxnSpPr>
          <p:nvPr/>
        </p:nvCxnSpPr>
        <p:spPr>
          <a:xfrm rot="16200000" flipH="1">
            <a:off x="6736829" y="3780359"/>
            <a:ext cx="536028" cy="196056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Retângulo: Cantos Arredondados 47">
            <a:extLst>
              <a:ext uri="{FF2B5EF4-FFF2-40B4-BE49-F238E27FC236}">
                <a16:creationId xmlns:a16="http://schemas.microsoft.com/office/drawing/2014/main" id="{C71C8B32-AC6E-3622-007D-81B8A9DCC5A5}"/>
              </a:ext>
            </a:extLst>
          </p:cNvPr>
          <p:cNvSpPr/>
          <p:nvPr/>
        </p:nvSpPr>
        <p:spPr>
          <a:xfrm>
            <a:off x="9145983" y="4919466"/>
            <a:ext cx="2299892" cy="1017488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8C0F6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500" b="1" dirty="0">
                <a:solidFill>
                  <a:schemeClr val="tx1"/>
                </a:solidFill>
              </a:rPr>
              <a:t>Provável </a:t>
            </a:r>
            <a:r>
              <a:rPr lang="pt-BR" sz="1500" b="1" dirty="0">
                <a:solidFill>
                  <a:srgbClr val="FF0000"/>
                </a:solidFill>
              </a:rPr>
              <a:t>EPISÓDIO </a:t>
            </a:r>
          </a:p>
          <a:p>
            <a:pPr algn="ctr"/>
            <a:r>
              <a:rPr lang="pt-BR" sz="1500" b="1" dirty="0">
                <a:solidFill>
                  <a:srgbClr val="FF0000"/>
                </a:solidFill>
              </a:rPr>
              <a:t>DEPRESSIVO NO </a:t>
            </a:r>
          </a:p>
          <a:p>
            <a:pPr algn="ctr"/>
            <a:r>
              <a:rPr lang="pt-BR" sz="1500" b="1" dirty="0">
                <a:solidFill>
                  <a:srgbClr val="FF0000"/>
                </a:solidFill>
              </a:rPr>
              <a:t>TRANSTORNO </a:t>
            </a:r>
          </a:p>
          <a:p>
            <a:pPr algn="ctr"/>
            <a:r>
              <a:rPr lang="pt-BR" sz="1500" b="1" dirty="0">
                <a:solidFill>
                  <a:srgbClr val="FF0000"/>
                </a:solidFill>
              </a:rPr>
              <a:t>BIPOLAR</a:t>
            </a:r>
          </a:p>
        </p:txBody>
      </p:sp>
      <p:cxnSp>
        <p:nvCxnSpPr>
          <p:cNvPr id="17" name="Conector: Angulado 16">
            <a:extLst>
              <a:ext uri="{FF2B5EF4-FFF2-40B4-BE49-F238E27FC236}">
                <a16:creationId xmlns:a16="http://schemas.microsoft.com/office/drawing/2014/main" id="{1FD2E595-20FC-DB29-8408-825F8AC53292}"/>
              </a:ext>
            </a:extLst>
          </p:cNvPr>
          <p:cNvCxnSpPr>
            <a:cxnSpLocks/>
            <a:stCxn id="5" idx="2"/>
            <a:endCxn id="9" idx="0"/>
          </p:cNvCxnSpPr>
          <p:nvPr/>
        </p:nvCxnSpPr>
        <p:spPr>
          <a:xfrm rot="5400000">
            <a:off x="4847705" y="3851797"/>
            <a:ext cx="536028" cy="18176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Conector: Angulado 34">
            <a:extLst>
              <a:ext uri="{FF2B5EF4-FFF2-40B4-BE49-F238E27FC236}">
                <a16:creationId xmlns:a16="http://schemas.microsoft.com/office/drawing/2014/main" id="{53EB7F5F-D181-93B3-70AB-E724A933752E}"/>
              </a:ext>
            </a:extLst>
          </p:cNvPr>
          <p:cNvCxnSpPr>
            <a:cxnSpLocks/>
            <a:stCxn id="45" idx="3"/>
            <a:endCxn id="48" idx="1"/>
          </p:cNvCxnSpPr>
          <p:nvPr/>
        </p:nvCxnSpPr>
        <p:spPr>
          <a:xfrm flipV="1">
            <a:off x="8548688" y="5428210"/>
            <a:ext cx="597296" cy="3273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ector: Angulado 37">
            <a:extLst>
              <a:ext uri="{FF2B5EF4-FFF2-40B4-BE49-F238E27FC236}">
                <a16:creationId xmlns:a16="http://schemas.microsoft.com/office/drawing/2014/main" id="{2F5491F7-B1F3-BBE2-FC32-3B639DB4AE88}"/>
              </a:ext>
            </a:extLst>
          </p:cNvPr>
          <p:cNvCxnSpPr>
            <a:cxnSpLocks/>
            <a:stCxn id="9" idx="1"/>
            <a:endCxn id="41" idx="3"/>
          </p:cNvCxnSpPr>
          <p:nvPr/>
        </p:nvCxnSpPr>
        <p:spPr>
          <a:xfrm rot="10800000" flipV="1">
            <a:off x="3046017" y="5431483"/>
            <a:ext cx="597297" cy="107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Retângulo: Cantos Arredondados 40">
            <a:extLst>
              <a:ext uri="{FF2B5EF4-FFF2-40B4-BE49-F238E27FC236}">
                <a16:creationId xmlns:a16="http://schemas.microsoft.com/office/drawing/2014/main" id="{292A359F-9D9B-5FDA-E7CD-9F593C234659}"/>
              </a:ext>
            </a:extLst>
          </p:cNvPr>
          <p:cNvSpPr/>
          <p:nvPr/>
        </p:nvSpPr>
        <p:spPr>
          <a:xfrm>
            <a:off x="746125" y="5030811"/>
            <a:ext cx="2299892" cy="803500"/>
          </a:xfrm>
          <a:prstGeom prst="round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1500" b="1" dirty="0">
                <a:solidFill>
                  <a:schemeClr val="bg1"/>
                </a:solidFill>
              </a:rPr>
              <a:t>3. Descarte reações normais a uma grande perda recente.</a:t>
            </a:r>
          </a:p>
          <a:p>
            <a:pPr algn="ctr"/>
            <a:endParaRPr lang="pt-BR" sz="15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56300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5" grpId="0" animBg="1"/>
      <p:bldP spid="48" grpId="0" animBg="1"/>
      <p:bldP spid="4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>
            <a:extLst>
              <a:ext uri="{FF2B5EF4-FFF2-40B4-BE49-F238E27FC236}">
                <a16:creationId xmlns:a16="http://schemas.microsoft.com/office/drawing/2014/main" id="{392BD5AC-EBFB-B793-E5A0-27EA3D160517}"/>
              </a:ext>
            </a:extLst>
          </p:cNvPr>
          <p:cNvGrpSpPr/>
          <p:nvPr/>
        </p:nvGrpSpPr>
        <p:grpSpPr>
          <a:xfrm>
            <a:off x="4781975" y="675514"/>
            <a:ext cx="3778250" cy="1023938"/>
            <a:chOff x="5619750" y="333375"/>
            <a:chExt cx="4533900" cy="1228725"/>
          </a:xfrm>
        </p:grpSpPr>
        <p:sp>
          <p:nvSpPr>
            <p:cNvPr id="6" name="Retângulo: Cantos Arredondados 5">
              <a:extLst>
                <a:ext uri="{FF2B5EF4-FFF2-40B4-BE49-F238E27FC236}">
                  <a16:creationId xmlns:a16="http://schemas.microsoft.com/office/drawing/2014/main" id="{5F7D8D55-F2BE-F755-DE3F-8E1A26CB92E7}"/>
                </a:ext>
              </a:extLst>
            </p:cNvPr>
            <p:cNvSpPr/>
            <p:nvPr/>
          </p:nvSpPr>
          <p:spPr>
            <a:xfrm>
              <a:off x="5619750" y="762000"/>
              <a:ext cx="4533900" cy="800100"/>
            </a:xfrm>
            <a:prstGeom prst="roundRect">
              <a:avLst/>
            </a:prstGeom>
            <a:solidFill>
              <a:srgbClr val="8C0F60"/>
            </a:solidFill>
            <a:ln>
              <a:solidFill>
                <a:srgbClr val="EFEDE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500" b="1" dirty="0"/>
                <a:t>3. Houve uma grande perda (por exemplo, luto) nos últimos 6 meses? </a:t>
              </a:r>
            </a:p>
          </p:txBody>
        </p:sp>
        <p:sp>
          <p:nvSpPr>
            <p:cNvPr id="7" name="Elipse 6">
              <a:extLst>
                <a:ext uri="{FF2B5EF4-FFF2-40B4-BE49-F238E27FC236}">
                  <a16:creationId xmlns:a16="http://schemas.microsoft.com/office/drawing/2014/main" id="{5C76C609-2F4B-FCB9-D24B-90A1767E161F}"/>
                </a:ext>
              </a:extLst>
            </p:cNvPr>
            <p:cNvSpPr/>
            <p:nvPr/>
          </p:nvSpPr>
          <p:spPr>
            <a:xfrm>
              <a:off x="7511415" y="333375"/>
              <a:ext cx="750570" cy="533400"/>
            </a:xfrm>
            <a:prstGeom prst="ellipse">
              <a:avLst/>
            </a:prstGeom>
            <a:solidFill>
              <a:srgbClr val="8C0F60"/>
            </a:solidFill>
            <a:ln w="57150">
              <a:solidFill>
                <a:srgbClr val="EFEDE3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3000" b="1" dirty="0"/>
                <a:t>2</a:t>
              </a:r>
            </a:p>
          </p:txBody>
        </p:sp>
      </p:grp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BC6D0C2B-5725-20BA-E6DC-C8E0B1159487}"/>
              </a:ext>
            </a:extLst>
          </p:cNvPr>
          <p:cNvSpPr txBox="1">
            <a:spLocks/>
          </p:cNvSpPr>
          <p:nvPr/>
        </p:nvSpPr>
        <p:spPr>
          <a:xfrm>
            <a:off x="-68263" y="64540"/>
            <a:ext cx="12192000" cy="444501"/>
          </a:xfrm>
          <a:prstGeom prst="rect">
            <a:avLst/>
          </a:prstGeom>
        </p:spPr>
        <p:txBody>
          <a:bodyPr anchor="t">
            <a:normAutofit lnSpcReduction="10000"/>
          </a:bodyPr>
          <a:lstStyle>
            <a:lvl1pPr marL="460858" indent="-460858" algn="l" defTabSz="1097280" rtl="0" eaLnBrk="1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0972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6459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21945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74320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29184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92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43891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68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9377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333" b="1" dirty="0">
                <a:solidFill>
                  <a:schemeClr val="tx1"/>
                </a:solidFill>
              </a:rPr>
              <a:t>3. Descarte reações normais a uma grande perda recente.</a:t>
            </a:r>
          </a:p>
          <a:p>
            <a:pPr marL="0" indent="0" algn="ctr">
              <a:buNone/>
            </a:pPr>
            <a:endParaRPr lang="pt-BR" sz="2333" b="1" dirty="0">
              <a:solidFill>
                <a:schemeClr val="tx1"/>
              </a:solidFill>
            </a:endParaRPr>
          </a:p>
        </p:txBody>
      </p:sp>
      <p:sp>
        <p:nvSpPr>
          <p:cNvPr id="9" name="Losango 8">
            <a:extLst>
              <a:ext uri="{FF2B5EF4-FFF2-40B4-BE49-F238E27FC236}">
                <a16:creationId xmlns:a16="http://schemas.microsoft.com/office/drawing/2014/main" id="{55F85DA0-4948-77D9-4155-24D3CD96CA6C}"/>
              </a:ext>
            </a:extLst>
          </p:cNvPr>
          <p:cNvSpPr/>
          <p:nvPr/>
        </p:nvSpPr>
        <p:spPr>
          <a:xfrm>
            <a:off x="4304678" y="2239448"/>
            <a:ext cx="1127125" cy="805657"/>
          </a:xfrm>
          <a:prstGeom prst="diamond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SIM</a:t>
            </a:r>
          </a:p>
        </p:txBody>
      </p:sp>
      <p:cxnSp>
        <p:nvCxnSpPr>
          <p:cNvPr id="47" name="Conector: Angulado 46">
            <a:extLst>
              <a:ext uri="{FF2B5EF4-FFF2-40B4-BE49-F238E27FC236}">
                <a16:creationId xmlns:a16="http://schemas.microsoft.com/office/drawing/2014/main" id="{189BACDE-C12C-EB87-746D-79A388B8F8B7}"/>
              </a:ext>
            </a:extLst>
          </p:cNvPr>
          <p:cNvCxnSpPr>
            <a:cxnSpLocks/>
            <a:stCxn id="6" idx="2"/>
            <a:endCxn id="22" idx="0"/>
          </p:cNvCxnSpPr>
          <p:nvPr/>
        </p:nvCxnSpPr>
        <p:spPr>
          <a:xfrm rot="16200000" flipH="1">
            <a:off x="7390642" y="979910"/>
            <a:ext cx="539997" cy="19790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Conector: Angulado 16">
            <a:extLst>
              <a:ext uri="{FF2B5EF4-FFF2-40B4-BE49-F238E27FC236}">
                <a16:creationId xmlns:a16="http://schemas.microsoft.com/office/drawing/2014/main" id="{1FD2E595-20FC-DB29-8408-825F8AC53292}"/>
              </a:ext>
            </a:extLst>
          </p:cNvPr>
          <p:cNvCxnSpPr>
            <a:cxnSpLocks/>
            <a:endCxn id="9" idx="0"/>
          </p:cNvCxnSpPr>
          <p:nvPr/>
        </p:nvCxnSpPr>
        <p:spPr>
          <a:xfrm rot="5400000">
            <a:off x="5509070" y="1062591"/>
            <a:ext cx="536028" cy="181768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Conector: Angulado 37">
            <a:extLst>
              <a:ext uri="{FF2B5EF4-FFF2-40B4-BE49-F238E27FC236}">
                <a16:creationId xmlns:a16="http://schemas.microsoft.com/office/drawing/2014/main" id="{2F5491F7-B1F3-BBE2-FC32-3B639DB4AE88}"/>
              </a:ext>
            </a:extLst>
          </p:cNvPr>
          <p:cNvCxnSpPr>
            <a:cxnSpLocks/>
            <a:stCxn id="9" idx="1"/>
            <a:endCxn id="3" idx="3"/>
          </p:cNvCxnSpPr>
          <p:nvPr/>
        </p:nvCxnSpPr>
        <p:spPr>
          <a:xfrm rot="10800000">
            <a:off x="3492655" y="2155562"/>
            <a:ext cx="812023" cy="48671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0371DB7F-DE78-7361-1DC8-2467A3A7C0F2}"/>
              </a:ext>
            </a:extLst>
          </p:cNvPr>
          <p:cNvSpPr/>
          <p:nvPr/>
        </p:nvSpPr>
        <p:spPr>
          <a:xfrm>
            <a:off x="1000280" y="1163373"/>
            <a:ext cx="2492375" cy="1984375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8C0F6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pt-BR" sz="1500" b="1" dirty="0"/>
              <a:t>Existe algum desses sintomas?</a:t>
            </a:r>
          </a:p>
          <a:p>
            <a:pPr algn="just"/>
            <a:r>
              <a:rPr lang="pt-BR" sz="1500" dirty="0"/>
              <a:t>(Ideação suicida), (Crenças de inutilidade), (Sintomas psicóticos), (Lentidão maior que o normal ao falar ou se movimentar)</a:t>
            </a:r>
          </a:p>
        </p:txBody>
      </p:sp>
      <p:sp>
        <p:nvSpPr>
          <p:cNvPr id="11" name="Losango 10">
            <a:extLst>
              <a:ext uri="{FF2B5EF4-FFF2-40B4-BE49-F238E27FC236}">
                <a16:creationId xmlns:a16="http://schemas.microsoft.com/office/drawing/2014/main" id="{83943FB3-9E95-76F5-2444-9B7778B4A6C5}"/>
              </a:ext>
            </a:extLst>
          </p:cNvPr>
          <p:cNvSpPr/>
          <p:nvPr/>
        </p:nvSpPr>
        <p:spPr>
          <a:xfrm>
            <a:off x="2789213" y="3525473"/>
            <a:ext cx="951903" cy="664942"/>
          </a:xfrm>
          <a:prstGeom prst="diamond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333" b="1" dirty="0"/>
              <a:t>SIM</a:t>
            </a:r>
          </a:p>
        </p:txBody>
      </p:sp>
      <p:cxnSp>
        <p:nvCxnSpPr>
          <p:cNvPr id="12" name="Conector: Angulado 11">
            <a:extLst>
              <a:ext uri="{FF2B5EF4-FFF2-40B4-BE49-F238E27FC236}">
                <a16:creationId xmlns:a16="http://schemas.microsoft.com/office/drawing/2014/main" id="{BEBC52A8-4F9B-5AC9-9E41-03D14EEAF59E}"/>
              </a:ext>
            </a:extLst>
          </p:cNvPr>
          <p:cNvCxnSpPr>
            <a:cxnSpLocks/>
            <a:stCxn id="3" idx="2"/>
            <a:endCxn id="11" idx="0"/>
          </p:cNvCxnSpPr>
          <p:nvPr/>
        </p:nvCxnSpPr>
        <p:spPr>
          <a:xfrm rot="16200000" flipH="1">
            <a:off x="2566953" y="2827262"/>
            <a:ext cx="377725" cy="101869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Retângulo: Cantos Arredondados 19">
            <a:extLst>
              <a:ext uri="{FF2B5EF4-FFF2-40B4-BE49-F238E27FC236}">
                <a16:creationId xmlns:a16="http://schemas.microsoft.com/office/drawing/2014/main" id="{F8507C8F-4BDF-9014-052B-1ED412C2873A}"/>
              </a:ext>
            </a:extLst>
          </p:cNvPr>
          <p:cNvSpPr/>
          <p:nvPr/>
        </p:nvSpPr>
        <p:spPr>
          <a:xfrm>
            <a:off x="3741115" y="3614586"/>
            <a:ext cx="1937947" cy="486717"/>
          </a:xfrm>
          <a:prstGeom prst="roundRect">
            <a:avLst/>
          </a:prstGeom>
          <a:solidFill>
            <a:srgbClr val="8C0F60"/>
          </a:solidFill>
          <a:ln w="38100">
            <a:solidFill>
              <a:schemeClr val="tx1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1667" b="1" dirty="0">
                <a:solidFill>
                  <a:schemeClr val="bg1"/>
                </a:solidFill>
              </a:rPr>
              <a:t>Provável &gt;&gt; DEP</a:t>
            </a:r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D999AE9F-76EB-2182-60C0-59312E8036B4}"/>
              </a:ext>
            </a:extLst>
          </p:cNvPr>
          <p:cNvSpPr/>
          <p:nvPr/>
        </p:nvSpPr>
        <p:spPr>
          <a:xfrm>
            <a:off x="8082928" y="2239449"/>
            <a:ext cx="1134504" cy="75255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500" b="1" dirty="0"/>
              <a:t>NÃO</a:t>
            </a:r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7CFF05FA-3780-4DA7-644E-6A6D79A260BC}"/>
              </a:ext>
            </a:extLst>
          </p:cNvPr>
          <p:cNvSpPr/>
          <p:nvPr/>
        </p:nvSpPr>
        <p:spPr>
          <a:xfrm>
            <a:off x="1000280" y="3543286"/>
            <a:ext cx="951903" cy="65563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333" b="1" dirty="0"/>
              <a:t>NÃO</a:t>
            </a:r>
          </a:p>
        </p:txBody>
      </p:sp>
      <p:cxnSp>
        <p:nvCxnSpPr>
          <p:cNvPr id="27" name="Conector: Angulado 26">
            <a:extLst>
              <a:ext uri="{FF2B5EF4-FFF2-40B4-BE49-F238E27FC236}">
                <a16:creationId xmlns:a16="http://schemas.microsoft.com/office/drawing/2014/main" id="{15E2CC1D-64CA-60DA-13F0-2D1884B13E6B}"/>
              </a:ext>
            </a:extLst>
          </p:cNvPr>
          <p:cNvCxnSpPr>
            <a:cxnSpLocks/>
            <a:stCxn id="3" idx="2"/>
            <a:endCxn id="26" idx="0"/>
          </p:cNvCxnSpPr>
          <p:nvPr/>
        </p:nvCxnSpPr>
        <p:spPr>
          <a:xfrm rot="5400000">
            <a:off x="1663582" y="2960400"/>
            <a:ext cx="395538" cy="7702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" name="Retângulo: Cantos Arredondados 30">
            <a:extLst>
              <a:ext uri="{FF2B5EF4-FFF2-40B4-BE49-F238E27FC236}">
                <a16:creationId xmlns:a16="http://schemas.microsoft.com/office/drawing/2014/main" id="{3C92A708-2250-4987-8493-FB718B888AE4}"/>
              </a:ext>
            </a:extLst>
          </p:cNvPr>
          <p:cNvSpPr/>
          <p:nvPr/>
        </p:nvSpPr>
        <p:spPr>
          <a:xfrm>
            <a:off x="666757" y="4594458"/>
            <a:ext cx="1618951" cy="60429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8C0F6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pt-BR" sz="1500" b="1" dirty="0"/>
              <a:t>A pessoa tem história de DEP?</a:t>
            </a:r>
          </a:p>
          <a:p>
            <a:pPr algn="just"/>
            <a:endParaRPr lang="pt-BR" sz="1500" dirty="0"/>
          </a:p>
        </p:txBody>
      </p: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AEBE91DC-98D2-1E24-F55B-334AB0BDCB2A}"/>
              </a:ext>
            </a:extLst>
          </p:cNvPr>
          <p:cNvCxnSpPr>
            <a:stCxn id="26" idx="4"/>
            <a:endCxn id="31" idx="0"/>
          </p:cNvCxnSpPr>
          <p:nvPr/>
        </p:nvCxnSpPr>
        <p:spPr>
          <a:xfrm>
            <a:off x="1476232" y="4198920"/>
            <a:ext cx="1" cy="3955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Losango 35">
            <a:extLst>
              <a:ext uri="{FF2B5EF4-FFF2-40B4-BE49-F238E27FC236}">
                <a16:creationId xmlns:a16="http://schemas.microsoft.com/office/drawing/2014/main" id="{A8B07A06-241B-31C5-6EF8-A1AE90DA6608}"/>
              </a:ext>
            </a:extLst>
          </p:cNvPr>
          <p:cNvSpPr/>
          <p:nvPr/>
        </p:nvSpPr>
        <p:spPr>
          <a:xfrm>
            <a:off x="2313263" y="4594457"/>
            <a:ext cx="951903" cy="664942"/>
          </a:xfrm>
          <a:prstGeom prst="diamond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333" b="1" dirty="0"/>
              <a:t>SIM</a:t>
            </a:r>
          </a:p>
        </p:txBody>
      </p:sp>
      <p:cxnSp>
        <p:nvCxnSpPr>
          <p:cNvPr id="51" name="Conector: Curvo 50">
            <a:extLst>
              <a:ext uri="{FF2B5EF4-FFF2-40B4-BE49-F238E27FC236}">
                <a16:creationId xmlns:a16="http://schemas.microsoft.com/office/drawing/2014/main" id="{AFE59AA5-96D0-3376-DC1D-FA092C67354E}"/>
              </a:ext>
            </a:extLst>
          </p:cNvPr>
          <p:cNvCxnSpPr>
            <a:stCxn id="36" idx="3"/>
            <a:endCxn id="20" idx="2"/>
          </p:cNvCxnSpPr>
          <p:nvPr/>
        </p:nvCxnSpPr>
        <p:spPr>
          <a:xfrm flipV="1">
            <a:off x="3265165" y="4101303"/>
            <a:ext cx="1444923" cy="825626"/>
          </a:xfrm>
          <a:prstGeom prst="curvedConnector2">
            <a:avLst/>
          </a:prstGeom>
          <a:ln w="762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Elipse 51">
            <a:extLst>
              <a:ext uri="{FF2B5EF4-FFF2-40B4-BE49-F238E27FC236}">
                <a16:creationId xmlns:a16="http://schemas.microsoft.com/office/drawing/2014/main" id="{4C80D8C3-EB91-BC37-019F-C91391B2139B}"/>
              </a:ext>
            </a:extLst>
          </p:cNvPr>
          <p:cNvSpPr/>
          <p:nvPr/>
        </p:nvSpPr>
        <p:spPr>
          <a:xfrm>
            <a:off x="1000279" y="5663442"/>
            <a:ext cx="951903" cy="655634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333" b="1" dirty="0"/>
              <a:t>NÃO</a:t>
            </a:r>
          </a:p>
        </p:txBody>
      </p: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05DA4B02-BB00-A8F0-DBFA-988AFC94C0DA}"/>
              </a:ext>
            </a:extLst>
          </p:cNvPr>
          <p:cNvCxnSpPr>
            <a:stCxn id="31" idx="2"/>
            <a:endCxn id="52" idx="0"/>
          </p:cNvCxnSpPr>
          <p:nvPr/>
        </p:nvCxnSpPr>
        <p:spPr>
          <a:xfrm flipH="1">
            <a:off x="1476231" y="5198748"/>
            <a:ext cx="2" cy="4646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5" name="Retângulo: Cantos Arredondados 54">
            <a:extLst>
              <a:ext uri="{FF2B5EF4-FFF2-40B4-BE49-F238E27FC236}">
                <a16:creationId xmlns:a16="http://schemas.microsoft.com/office/drawing/2014/main" id="{936810A8-F9C2-F28F-0818-9C60EEFCD0E1}"/>
              </a:ext>
            </a:extLst>
          </p:cNvPr>
          <p:cNvSpPr/>
          <p:nvPr/>
        </p:nvSpPr>
        <p:spPr>
          <a:xfrm>
            <a:off x="2568349" y="5652894"/>
            <a:ext cx="2299892" cy="664942"/>
          </a:xfrm>
          <a:prstGeom prst="round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1500" b="1" dirty="0">
                <a:solidFill>
                  <a:schemeClr val="bg1"/>
                </a:solidFill>
              </a:rPr>
              <a:t>Não institua manejo de depressão. Vá para OUT</a:t>
            </a:r>
          </a:p>
          <a:p>
            <a:pPr algn="ctr"/>
            <a:endParaRPr lang="pt-BR" sz="1500" b="1" dirty="0">
              <a:solidFill>
                <a:schemeClr val="bg1"/>
              </a:solidFill>
            </a:endParaRPr>
          </a:p>
        </p:txBody>
      </p:sp>
      <p:cxnSp>
        <p:nvCxnSpPr>
          <p:cNvPr id="57" name="Conector de Seta Reta 56">
            <a:extLst>
              <a:ext uri="{FF2B5EF4-FFF2-40B4-BE49-F238E27FC236}">
                <a16:creationId xmlns:a16="http://schemas.microsoft.com/office/drawing/2014/main" id="{7686ADDA-F05C-88A3-EAAB-104AB3E29706}"/>
              </a:ext>
            </a:extLst>
          </p:cNvPr>
          <p:cNvCxnSpPr>
            <a:stCxn id="52" idx="6"/>
            <a:endCxn id="55" idx="1"/>
          </p:cNvCxnSpPr>
          <p:nvPr/>
        </p:nvCxnSpPr>
        <p:spPr>
          <a:xfrm flipV="1">
            <a:off x="1952182" y="5985366"/>
            <a:ext cx="616168" cy="58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Conector: Curvo 58">
            <a:extLst>
              <a:ext uri="{FF2B5EF4-FFF2-40B4-BE49-F238E27FC236}">
                <a16:creationId xmlns:a16="http://schemas.microsoft.com/office/drawing/2014/main" id="{5959ED91-5E1B-D4A7-5F18-7A9AC603E624}"/>
              </a:ext>
            </a:extLst>
          </p:cNvPr>
          <p:cNvCxnSpPr>
            <a:cxnSpLocks/>
            <a:stCxn id="22" idx="4"/>
            <a:endCxn id="20" idx="3"/>
          </p:cNvCxnSpPr>
          <p:nvPr/>
        </p:nvCxnSpPr>
        <p:spPr>
          <a:xfrm rot="5400000">
            <a:off x="6731652" y="1939416"/>
            <a:ext cx="865938" cy="2971118"/>
          </a:xfrm>
          <a:prstGeom prst="curvedConnector2">
            <a:avLst/>
          </a:prstGeom>
          <a:ln w="762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644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" grpId="0" animBg="1"/>
      <p:bldP spid="11" grpId="0" animBg="1"/>
      <p:bldP spid="20" grpId="0" animBg="1"/>
      <p:bldP spid="22" grpId="0" animBg="1"/>
      <p:bldP spid="26" grpId="0" animBg="1"/>
      <p:bldP spid="31" grpId="0" animBg="1"/>
      <p:bldP spid="36" grpId="0" animBg="1"/>
      <p:bldP spid="52" grpId="0" animBg="1"/>
      <p:bldP spid="5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CD6F5F-9EDD-474C-AE04-9264D8D90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4500" b="1" dirty="0">
                <a:solidFill>
                  <a:srgbClr val="8B1061"/>
                </a:solidFill>
              </a:rPr>
              <a:t>&gt;&gt; Avalie se há outras condições MNS prioritárias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9645C0D-7EF1-C988-635F-75CAE1BEF4F7}"/>
              </a:ext>
            </a:extLst>
          </p:cNvPr>
          <p:cNvSpPr txBox="1">
            <a:spLocks/>
          </p:cNvSpPr>
          <p:nvPr/>
        </p:nvSpPr>
        <p:spPr>
          <a:xfrm>
            <a:off x="1371601" y="2633335"/>
            <a:ext cx="10342304" cy="15913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460858" indent="-460858" algn="l" defTabSz="1097280" rtl="0" eaLnBrk="1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0972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6459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21945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74320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29184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92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43891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68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9377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28608" indent="-428608">
              <a:buFont typeface="+mj-lt"/>
              <a:buAutoNum type="arabicPeriod"/>
            </a:pPr>
            <a:r>
              <a:rPr lang="pt-BR" sz="2333" b="1" dirty="0">
                <a:solidFill>
                  <a:schemeClr val="tx1"/>
                </a:solidFill>
              </a:rPr>
              <a:t>Se houver risco eminente de suicídio, avalie 	</a:t>
            </a:r>
            <a:r>
              <a:rPr lang="pt-BR" sz="2333" b="1" dirty="0">
                <a:solidFill>
                  <a:srgbClr val="D54015"/>
                </a:solidFill>
              </a:rPr>
              <a:t>&gt;&gt;SUI</a:t>
            </a:r>
          </a:p>
          <a:p>
            <a:pPr marL="428608" indent="-428608">
              <a:buFont typeface="+mj-lt"/>
              <a:buAutoNum type="arabicPeriod"/>
            </a:pPr>
            <a:r>
              <a:rPr lang="pt-BR" sz="2333" b="1" dirty="0">
                <a:solidFill>
                  <a:schemeClr val="tx1"/>
                </a:solidFill>
              </a:rPr>
              <a:t>Avalie se há condições MNS concomitantes de acordo com o mapa geral do MI-</a:t>
            </a:r>
            <a:r>
              <a:rPr lang="pt-BR" sz="2333" b="1" dirty="0" err="1">
                <a:solidFill>
                  <a:schemeClr val="tx1"/>
                </a:solidFill>
              </a:rPr>
              <a:t>mhGAP</a:t>
            </a:r>
            <a:endParaRPr lang="pt-BR" sz="2333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pt-BR" sz="3333" b="1" dirty="0">
              <a:solidFill>
                <a:srgbClr val="8B1061"/>
              </a:solidFill>
            </a:endParaRPr>
          </a:p>
        </p:txBody>
      </p:sp>
      <p:sp>
        <p:nvSpPr>
          <p:cNvPr id="4" name="Elipse 3">
            <a:extLst>
              <a:ext uri="{FF2B5EF4-FFF2-40B4-BE49-F238E27FC236}">
                <a16:creationId xmlns:a16="http://schemas.microsoft.com/office/drawing/2014/main" id="{ACDD26F1-54A6-0616-F77C-42D8E61FED35}"/>
              </a:ext>
            </a:extLst>
          </p:cNvPr>
          <p:cNvSpPr/>
          <p:nvPr/>
        </p:nvSpPr>
        <p:spPr>
          <a:xfrm>
            <a:off x="5370512" y="1309395"/>
            <a:ext cx="1122363" cy="1012178"/>
          </a:xfrm>
          <a:prstGeom prst="ellipse">
            <a:avLst/>
          </a:prstGeom>
          <a:solidFill>
            <a:srgbClr val="8C0F60"/>
          </a:solidFill>
          <a:ln w="57150">
            <a:solidFill>
              <a:srgbClr val="EFEDE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0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60500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396EBB-ABC9-18F2-25BB-627AB5F8FD1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93472" y="154408"/>
            <a:ext cx="10342562" cy="760412"/>
          </a:xfrm>
        </p:spPr>
        <p:txBody>
          <a:bodyPr/>
          <a:lstStyle/>
          <a:p>
            <a:r>
              <a:rPr lang="pt-BR" dirty="0"/>
              <a:t>Referências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139704B-0D83-D7D5-79E5-7931D2BBA8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80" b="95394" l="2603" r="98850">
                        <a14:foregroundMark x1="21005" y1="54990" x2="50847" y2="28727"/>
                        <a14:foregroundMark x1="49576" y1="53939" x2="69613" y2="51394"/>
                        <a14:foregroundMark x1="69613" y1="51394" x2="94128" y2="53939"/>
                        <a14:foregroundMark x1="17918" y1="41859" x2="17252" y2="49495"/>
                        <a14:foregroundMark x1="17252" y1="49495" x2="6901" y2="50869"/>
                        <a14:foregroundMark x1="21005" y1="36323" x2="10048" y2="37414"/>
                        <a14:foregroundMark x1="10048" y1="37414" x2="6901" y2="38343"/>
                        <a14:foregroundMark x1="2906" y1="75879" x2="17373" y2="88889"/>
                        <a14:foregroundMark x1="17373" y1="88889" x2="30448" y2="92485"/>
                        <a14:foregroundMark x1="30448" y1="92485" x2="43523" y2="92727"/>
                        <a14:foregroundMark x1="43523" y1="92727" x2="85593" y2="89980"/>
                        <a14:foregroundMark x1="85593" y1="89980" x2="95581" y2="86343"/>
                        <a14:foregroundMark x1="95581" y1="86343" x2="97215" y2="78990"/>
                        <a14:foregroundMark x1="97215" y1="78990" x2="93826" y2="71515"/>
                        <a14:foregroundMark x1="93826" y1="71515" x2="98850" y2="64283"/>
                        <a14:foregroundMark x1="98850" y1="64283" x2="98426" y2="53737"/>
                        <a14:foregroundMark x1="23487" y1="95394" x2="80327" y2="91879"/>
                        <a14:foregroundMark x1="5327" y1="81859" x2="2603" y2="7692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56" t="26872"/>
          <a:stretch/>
        </p:blipFill>
        <p:spPr>
          <a:xfrm>
            <a:off x="7165144" y="921434"/>
            <a:ext cx="4305409" cy="501513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571D9550-D7CA-CA48-BE05-3DCC9F538F09}"/>
              </a:ext>
            </a:extLst>
          </p:cNvPr>
          <p:cNvSpPr txBox="1"/>
          <p:nvPr/>
        </p:nvSpPr>
        <p:spPr>
          <a:xfrm>
            <a:off x="493472" y="701307"/>
            <a:ext cx="6087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11500" b="1" spc="-300">
                <a:solidFill>
                  <a:srgbClr val="FFDA6C"/>
                </a:solidFill>
                <a:latin typeface="Aharony"/>
              </a:defRPr>
            </a:lvl1pPr>
          </a:lstStyle>
          <a:p>
            <a:r>
              <a:rPr lang="pt-BR" sz="5400" dirty="0">
                <a:solidFill>
                  <a:schemeClr val="bg1"/>
                </a:solidFill>
              </a:rPr>
              <a:t>Bibliográficas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25F7B1D-8652-E632-6948-F5AA8D49BF09}"/>
              </a:ext>
            </a:extLst>
          </p:cNvPr>
          <p:cNvSpPr txBox="1"/>
          <p:nvPr/>
        </p:nvSpPr>
        <p:spPr>
          <a:xfrm>
            <a:off x="426755" y="3381638"/>
            <a:ext cx="64465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b="1" dirty="0">
                <a:latin typeface="Aharony"/>
              </a:rPr>
              <a:t>WORLD HEALTH ORGANIZATION. MI-</a:t>
            </a:r>
            <a:r>
              <a:rPr lang="pt-BR" sz="2000" b="1" dirty="0" err="1">
                <a:latin typeface="Aharony"/>
              </a:rPr>
              <a:t>mhGAP</a:t>
            </a:r>
            <a:r>
              <a:rPr lang="pt-BR" sz="2000" b="1" dirty="0">
                <a:latin typeface="Aharony"/>
              </a:rPr>
              <a:t> Manual de Intervenções: para transtornos mentais, neurológicos e por uso de álcool e outras drogas na rede de atenção básica à saúde. Versão 2.0. Geneva: World Health </a:t>
            </a:r>
            <a:r>
              <a:rPr lang="pt-BR" sz="2000" b="1" dirty="0" err="1">
                <a:latin typeface="Aharony"/>
              </a:rPr>
              <a:t>Organization</a:t>
            </a:r>
            <a:r>
              <a:rPr lang="pt-BR" sz="2000" b="1" dirty="0">
                <a:latin typeface="Aharony"/>
              </a:rPr>
              <a:t>, 2018.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5E26E7D-603F-6A61-AC23-782C8A817C32}"/>
              </a:ext>
            </a:extLst>
          </p:cNvPr>
          <p:cNvSpPr txBox="1"/>
          <p:nvPr/>
        </p:nvSpPr>
        <p:spPr>
          <a:xfrm>
            <a:off x="426755" y="2145141"/>
            <a:ext cx="64465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b="1" dirty="0">
                <a:latin typeface="Aharony"/>
              </a:rPr>
              <a:t>BRANDÃO, Carla Barbosa. Depressão: Avaliação, Manejo e Seguimento. Fortaleza - Ceará: [s. n.], nov. 2021.</a:t>
            </a:r>
          </a:p>
        </p:txBody>
      </p:sp>
    </p:spTree>
    <p:extLst>
      <p:ext uri="{BB962C8B-B14F-4D97-AF65-F5344CB8AC3E}">
        <p14:creationId xmlns:p14="http://schemas.microsoft.com/office/powerpoint/2010/main" val="2338314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4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5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8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9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2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3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1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lão de Fala: Oval 8">
            <a:extLst>
              <a:ext uri="{FF2B5EF4-FFF2-40B4-BE49-F238E27FC236}">
                <a16:creationId xmlns:a16="http://schemas.microsoft.com/office/drawing/2014/main" id="{BA817DF0-3FC2-FB43-1263-6906FAD5F77E}"/>
              </a:ext>
            </a:extLst>
          </p:cNvPr>
          <p:cNvSpPr/>
          <p:nvPr/>
        </p:nvSpPr>
        <p:spPr>
          <a:xfrm>
            <a:off x="2566737" y="368968"/>
            <a:ext cx="8887326" cy="3834064"/>
          </a:xfrm>
          <a:prstGeom prst="wedgeEllipseCallout">
            <a:avLst>
              <a:gd name="adj1" fmla="val -49894"/>
              <a:gd name="adj2" fmla="val 49529"/>
            </a:avLst>
          </a:prstGeom>
          <a:noFill/>
          <a:ln>
            <a:solidFill>
              <a:srgbClr val="DF9E1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8DC010D-CD5E-FB4F-D3E7-88E9A377AA23}"/>
              </a:ext>
            </a:extLst>
          </p:cNvPr>
          <p:cNvSpPr txBox="1"/>
          <p:nvPr/>
        </p:nvSpPr>
        <p:spPr>
          <a:xfrm>
            <a:off x="3685674" y="1212414"/>
            <a:ext cx="69462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Como vocês identificam atualmente casos de depressão em seu trabalho diário?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2C6A1A6-9902-B32E-B084-81E682C7BA8A}"/>
              </a:ext>
            </a:extLst>
          </p:cNvPr>
          <p:cNvSpPr txBox="1"/>
          <p:nvPr/>
        </p:nvSpPr>
        <p:spPr>
          <a:xfrm>
            <a:off x="3685674" y="943110"/>
            <a:ext cx="69462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Quais são alguns dos desafios que vocês enfrentam ao lidar com pacientes </a:t>
            </a:r>
            <a:r>
              <a:rPr lang="pt-BR" sz="4000" dirty="0" err="1">
                <a:solidFill>
                  <a:schemeClr val="bg1"/>
                </a:solidFill>
                <a:latin typeface="Eras Demi ITC" panose="020B0805030504020804" pitchFamily="34" charset="0"/>
              </a:rPr>
              <a:t>poliqueixosos</a:t>
            </a:r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?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1129541-0131-7513-019F-3443C073D181}"/>
              </a:ext>
            </a:extLst>
          </p:cNvPr>
          <p:cNvSpPr txBox="1"/>
          <p:nvPr/>
        </p:nvSpPr>
        <p:spPr>
          <a:xfrm>
            <a:off x="3685674" y="1435552"/>
            <a:ext cx="69462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Vocês já se sentiram sobrecarregados no trabalho?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DFDC0290-E896-097D-93E1-3F811AF04B45}"/>
              </a:ext>
            </a:extLst>
          </p:cNvPr>
          <p:cNvSpPr txBox="1"/>
          <p:nvPr/>
        </p:nvSpPr>
        <p:spPr>
          <a:xfrm>
            <a:off x="3685674" y="944559"/>
            <a:ext cx="694623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Como vocês avaliam a depressão atualmente em seus pacientes?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1F0EC657-65B0-C8A7-8803-2B2A49929C3A}"/>
              </a:ext>
            </a:extLst>
          </p:cNvPr>
          <p:cNvSpPr txBox="1"/>
          <p:nvPr/>
        </p:nvSpPr>
        <p:spPr>
          <a:xfrm>
            <a:off x="3685674" y="1188607"/>
            <a:ext cx="694623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Eras Demi ITC" panose="020B0805030504020804" pitchFamily="34" charset="0"/>
              </a:rPr>
              <a:t>O que vocês acham que poderia melhorar em sua abordagem atual para identificar a depressão?</a:t>
            </a:r>
          </a:p>
        </p:txBody>
      </p:sp>
    </p:spTree>
    <p:extLst>
      <p:ext uri="{BB962C8B-B14F-4D97-AF65-F5344CB8AC3E}">
        <p14:creationId xmlns:p14="http://schemas.microsoft.com/office/powerpoint/2010/main" val="1726047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10" grpId="1"/>
      <p:bldP spid="11" grpId="0"/>
      <p:bldP spid="11" grpId="1"/>
      <p:bldP spid="12" grpId="0"/>
      <p:bldP spid="12" grpId="1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80EB0E51-D6E7-79CC-5010-3A6880AD6CCB}"/>
              </a:ext>
            </a:extLst>
          </p:cNvPr>
          <p:cNvSpPr txBox="1"/>
          <p:nvPr/>
        </p:nvSpPr>
        <p:spPr>
          <a:xfrm>
            <a:off x="314426" y="406545"/>
            <a:ext cx="52750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b="1" dirty="0">
                <a:solidFill>
                  <a:srgbClr val="FABF01"/>
                </a:solidFill>
                <a:latin typeface="+mj-lt"/>
              </a:rPr>
              <a:t>Aproximadamente </a:t>
            </a:r>
            <a:r>
              <a:rPr lang="pt-BR" sz="3200" b="1" dirty="0">
                <a:solidFill>
                  <a:schemeClr val="bg1"/>
                </a:solidFill>
                <a:latin typeface="+mj-lt"/>
              </a:rPr>
              <a:t>322 milhões de indivíduos</a:t>
            </a:r>
            <a:r>
              <a:rPr lang="pt-BR" sz="3200" b="1" dirty="0">
                <a:solidFill>
                  <a:srgbClr val="FABF01"/>
                </a:solidFill>
                <a:latin typeface="+mj-lt"/>
              </a:rPr>
              <a:t> ao redor do globo são afetados pela depressão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0EAAB4A-61BD-0123-29E7-E9355FB36EF5}"/>
              </a:ext>
            </a:extLst>
          </p:cNvPr>
          <p:cNvSpPr txBox="1"/>
          <p:nvPr/>
        </p:nvSpPr>
        <p:spPr>
          <a:xfrm>
            <a:off x="314426" y="2218933"/>
            <a:ext cx="527505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b="1" dirty="0">
                <a:solidFill>
                  <a:srgbClr val="FABF01"/>
                </a:solidFill>
                <a:latin typeface="+mj-lt"/>
              </a:rPr>
              <a:t>Em comunidades que não são clínicas, a </a:t>
            </a:r>
            <a:r>
              <a:rPr lang="pt-BR" sz="3200" b="1" dirty="0">
                <a:solidFill>
                  <a:schemeClr val="bg1"/>
                </a:solidFill>
                <a:latin typeface="+mj-lt"/>
              </a:rPr>
              <a:t>taxa de prevalência é aproximadamente de 4,4%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91B61A9-27AF-1958-F9FE-5343E5B378FA}"/>
              </a:ext>
            </a:extLst>
          </p:cNvPr>
          <p:cNvSpPr txBox="1"/>
          <p:nvPr/>
        </p:nvSpPr>
        <p:spPr>
          <a:xfrm>
            <a:off x="314426" y="4031321"/>
            <a:ext cx="527505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200" b="1" dirty="0">
                <a:solidFill>
                  <a:srgbClr val="FABF01"/>
                </a:solidFill>
                <a:latin typeface="+mj-lt"/>
              </a:rPr>
              <a:t>Entre as pessoas que recebem atendimento na atenção primária, a </a:t>
            </a:r>
            <a:r>
              <a:rPr lang="pt-BR" sz="3200" b="1" dirty="0">
                <a:solidFill>
                  <a:schemeClr val="bg1"/>
                </a:solidFill>
                <a:latin typeface="+mj-lt"/>
              </a:rPr>
              <a:t>incidência varia de 10% a 20%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362C6D2-3F48-55F4-EC83-E38C1F3379FD}"/>
              </a:ext>
            </a:extLst>
          </p:cNvPr>
          <p:cNvSpPr txBox="1"/>
          <p:nvPr/>
        </p:nvSpPr>
        <p:spPr>
          <a:xfrm>
            <a:off x="298011" y="6119680"/>
            <a:ext cx="5275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000" b="1" dirty="0">
                <a:solidFill>
                  <a:schemeClr val="bg1"/>
                </a:solidFill>
                <a:latin typeface="+mj-lt"/>
              </a:rPr>
              <a:t>Fonte: Brandão, 2021</a:t>
            </a:r>
          </a:p>
        </p:txBody>
      </p:sp>
    </p:spTree>
    <p:extLst>
      <p:ext uri="{BB962C8B-B14F-4D97-AF65-F5344CB8AC3E}">
        <p14:creationId xmlns:p14="http://schemas.microsoft.com/office/powerpoint/2010/main" val="3304254868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3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4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9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0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5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6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4" grpId="0"/>
          <p:bldP spid="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4" grpId="0"/>
          <p:bldP spid="5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65935DD-B9A2-0F36-1809-6B359A9B6F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535" b="94707" l="9992" r="89954">
                        <a14:foregroundMark x1="28952" y1="95919" x2="36036" y2="95192"/>
                        <a14:foregroundMark x1="36036" y1="95192" x2="42015" y2="95192"/>
                        <a14:foregroundMark x1="42015" y1="95192" x2="53488" y2="94747"/>
                        <a14:foregroundMark x1="53488" y1="94747" x2="56558" y2="94747"/>
                        <a14:foregroundMark x1="45166" y1="8404" x2="49825" y2="8121"/>
                        <a14:foregroundMark x1="49825" y1="8121" x2="45435" y2="5535"/>
                        <a14:foregroundMark x1="45435" y1="5535" x2="42203" y2="10545"/>
                        <a14:foregroundMark x1="42203" y1="10545" x2="42203" y2="105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686" r="13570"/>
          <a:stretch/>
        </p:blipFill>
        <p:spPr>
          <a:xfrm>
            <a:off x="625639" y="180473"/>
            <a:ext cx="6577263" cy="6625389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B2542717-10A1-FA17-EB9D-E09ABDCFD113}"/>
              </a:ext>
            </a:extLst>
          </p:cNvPr>
          <p:cNvGrpSpPr/>
          <p:nvPr/>
        </p:nvGrpSpPr>
        <p:grpSpPr>
          <a:xfrm>
            <a:off x="6336629" y="1411705"/>
            <a:ext cx="4799833" cy="1687545"/>
            <a:chOff x="5935579" y="1347537"/>
            <a:chExt cx="4799833" cy="1687545"/>
          </a:xfrm>
        </p:grpSpPr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73B9A11C-7D5B-42AA-7490-B10E126B027D}"/>
                </a:ext>
              </a:extLst>
            </p:cNvPr>
            <p:cNvSpPr txBox="1"/>
            <p:nvPr/>
          </p:nvSpPr>
          <p:spPr>
            <a:xfrm>
              <a:off x="5935579" y="1347537"/>
              <a:ext cx="39228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4000" dirty="0" err="1">
                  <a:solidFill>
                    <a:schemeClr val="bg1"/>
                  </a:solidFill>
                  <a:latin typeface="Eras Demi ITC" panose="020B0805030504020804" pitchFamily="34" charset="0"/>
                </a:rPr>
                <a:t>Subdiagnóstico</a:t>
              </a:r>
              <a:endParaRPr lang="pt-BR" sz="4000" dirty="0">
                <a:solidFill>
                  <a:schemeClr val="bg1"/>
                </a:solidFill>
                <a:latin typeface="Eras Demi ITC" panose="020B0805030504020804" pitchFamily="34" charset="0"/>
              </a:endParaRPr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E9FC379C-E17C-74C3-57B6-35DE13ADB36E}"/>
                </a:ext>
              </a:extLst>
            </p:cNvPr>
            <p:cNvSpPr txBox="1"/>
            <p:nvPr/>
          </p:nvSpPr>
          <p:spPr>
            <a:xfrm>
              <a:off x="6096000" y="1927086"/>
              <a:ext cx="4639412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6600" dirty="0">
                  <a:latin typeface="Eras Bold ITC" panose="020B0907030504020204" pitchFamily="34" charset="0"/>
                </a:rPr>
                <a:t>Depressão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329901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3FA0B40-09D4-68ED-E2CC-D16644F071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44" b="99637" l="9984" r="98197">
                        <a14:foregroundMark x1="61545" y1="18248" x2="81808" y2="2342"/>
                        <a14:foregroundMark x1="92115" y1="58942" x2="94726" y2="43238"/>
                        <a14:foregroundMark x1="94726" y1="43238" x2="94591" y2="2584"/>
                        <a14:foregroundMark x1="98197" y1="55430" x2="97551" y2="1655"/>
                        <a14:foregroundMark x1="58100" y1="95922" x2="96932" y2="85184"/>
                        <a14:foregroundMark x1="96932" y1="85184" x2="97551" y2="84457"/>
                        <a14:foregroundMark x1="58881" y1="98264" x2="67115" y2="96326"/>
                        <a14:foregroundMark x1="67115" y1="96326" x2="73601" y2="96649"/>
                        <a14:foregroundMark x1="73601" y1="96649" x2="87648" y2="95680"/>
                        <a14:foregroundMark x1="87648" y1="95680" x2="94456" y2="97295"/>
                        <a14:foregroundMark x1="60926" y1="6096" x2="61222" y2="484"/>
                        <a14:foregroundMark x1="58881" y1="12878" x2="59499" y2="8195"/>
                        <a14:foregroundMark x1="57320" y1="14736" x2="59042" y2="9608"/>
                        <a14:foregroundMark x1="85253" y1="79289" x2="88778" y2="71901"/>
                        <a14:foregroundMark x1="88778" y1="71901" x2="93811" y2="66290"/>
                        <a14:foregroundMark x1="93811" y1="66290" x2="98036" y2="9963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7972"/>
          <a:stretch/>
        </p:blipFill>
        <p:spPr>
          <a:xfrm>
            <a:off x="6882064" y="154170"/>
            <a:ext cx="5111415" cy="654965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6F8856C5-D676-3C35-FDF0-D23923129842}"/>
              </a:ext>
            </a:extLst>
          </p:cNvPr>
          <p:cNvSpPr txBox="1"/>
          <p:nvPr/>
        </p:nvSpPr>
        <p:spPr>
          <a:xfrm>
            <a:off x="1444444" y="2001076"/>
            <a:ext cx="425308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5400" dirty="0">
                <a:latin typeface="Eras Demi ITC" panose="020B0805030504020804" pitchFamily="34" charset="0"/>
              </a:rPr>
              <a:t>Depressão</a:t>
            </a:r>
          </a:p>
          <a:p>
            <a:pPr algn="ctr"/>
            <a:r>
              <a:rPr lang="pt-BR" sz="6600" dirty="0">
                <a:solidFill>
                  <a:srgbClr val="FAC204"/>
                </a:solidFill>
                <a:latin typeface="Eras Bold ITC" panose="020B0907030504020204" pitchFamily="34" charset="0"/>
              </a:rPr>
              <a:t>Pós-parto</a:t>
            </a:r>
          </a:p>
        </p:txBody>
      </p:sp>
    </p:spTree>
    <p:extLst>
      <p:ext uri="{BB962C8B-B14F-4D97-AF65-F5344CB8AC3E}">
        <p14:creationId xmlns:p14="http://schemas.microsoft.com/office/powerpoint/2010/main" val="1799872463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C6B068C6-2F88-9783-3860-CDC273DA0C15}"/>
              </a:ext>
            </a:extLst>
          </p:cNvPr>
          <p:cNvGrpSpPr/>
          <p:nvPr/>
        </p:nvGrpSpPr>
        <p:grpSpPr>
          <a:xfrm>
            <a:off x="529386" y="385010"/>
            <a:ext cx="8416207" cy="1348990"/>
            <a:chOff x="5935579" y="1347537"/>
            <a:chExt cx="8416207" cy="1348990"/>
          </a:xfrm>
        </p:grpSpPr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73D28022-6305-9D1C-7680-AFF3E8FE6037}"/>
                </a:ext>
              </a:extLst>
            </p:cNvPr>
            <p:cNvSpPr txBox="1"/>
            <p:nvPr/>
          </p:nvSpPr>
          <p:spPr>
            <a:xfrm>
              <a:off x="5935579" y="1347537"/>
              <a:ext cx="24657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3600" dirty="0">
                  <a:solidFill>
                    <a:schemeClr val="bg1"/>
                  </a:solidFill>
                  <a:latin typeface="Eras Demi ITC" panose="020B0805030504020804" pitchFamily="34" charset="0"/>
                </a:rPr>
                <a:t>Depressão</a:t>
              </a:r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2F11CC4A-5DDD-B92A-B9FD-48842F3FDF69}"/>
                </a:ext>
              </a:extLst>
            </p:cNvPr>
            <p:cNvSpPr txBox="1"/>
            <p:nvPr/>
          </p:nvSpPr>
          <p:spPr>
            <a:xfrm>
              <a:off x="6096000" y="1927086"/>
              <a:ext cx="8255786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4400" dirty="0">
                  <a:latin typeface="Eras Bold ITC" panose="020B0907030504020204" pitchFamily="34" charset="0"/>
                </a:rPr>
                <a:t>Prioridade em Saúde Pública</a:t>
              </a:r>
            </a:p>
          </p:txBody>
        </p:sp>
      </p:grp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D71E5962-2DAE-8E1D-493F-B9E1857A6BB0}"/>
              </a:ext>
            </a:extLst>
          </p:cNvPr>
          <p:cNvSpPr txBox="1"/>
          <p:nvPr/>
        </p:nvSpPr>
        <p:spPr>
          <a:xfrm>
            <a:off x="-2068574" y="-47726450"/>
            <a:ext cx="76343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Eras Demi ITC" panose="020B0805030504020804" pitchFamily="34" charset="0"/>
              </a:rPr>
              <a:t>	Impacto Socioeconômico da Depressão</a:t>
            </a: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8D6CEE7A-98B2-8A27-69D9-DDAA57EC771E}"/>
              </a:ext>
            </a:extLst>
          </p:cNvPr>
          <p:cNvGrpSpPr/>
          <p:nvPr/>
        </p:nvGrpSpPr>
        <p:grpSpPr>
          <a:xfrm>
            <a:off x="4355122" y="2312311"/>
            <a:ext cx="3493478" cy="3968163"/>
            <a:chOff x="4100089" y="2312311"/>
            <a:chExt cx="3493478" cy="3968163"/>
          </a:xfrm>
        </p:grpSpPr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E49C8F5F-B5DE-37B5-4B7D-7B27839CC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55795" y="2312311"/>
              <a:ext cx="2182067" cy="2182067"/>
            </a:xfrm>
            <a:prstGeom prst="rect">
              <a:avLst/>
            </a:prstGeom>
          </p:spPr>
        </p:pic>
        <p:sp>
          <p:nvSpPr>
            <p:cNvPr id="13" name="CaixaDeTexto 12">
              <a:extLst>
                <a:ext uri="{FF2B5EF4-FFF2-40B4-BE49-F238E27FC236}">
                  <a16:creationId xmlns:a16="http://schemas.microsoft.com/office/drawing/2014/main" id="{2E981074-9EF3-A661-6958-1874288E3158}"/>
                </a:ext>
              </a:extLst>
            </p:cNvPr>
            <p:cNvSpPr txBox="1"/>
            <p:nvPr/>
          </p:nvSpPr>
          <p:spPr>
            <a:xfrm>
              <a:off x="4100089" y="4526148"/>
              <a:ext cx="3493478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3600" dirty="0">
                  <a:solidFill>
                    <a:schemeClr val="bg1"/>
                  </a:solidFill>
                </a:rPr>
                <a:t>Depressão como Causa Principal de Incapacidade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2228725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3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4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" fill="hold">
                          <p:stCondLst>
                            <p:cond delay="indefinite"/>
                          </p:stCondLst>
                          <p:childTnLst>
                            <p:par>
                              <p:cTn id="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" dur="12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5" fill="hold">
                          <p:stCondLst>
                            <p:cond delay="indefinite"/>
                          </p:stCondLst>
                          <p:childTnLst>
                            <p:par>
                              <p:cTn id="1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2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1" fill="hold">
                          <p:stCondLst>
                            <p:cond delay="indefinite"/>
                          </p:stCondLst>
                          <p:childTnLst>
                            <p:par>
                              <p:cTn id="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" presetID="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2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7C9A22-ACB6-87E3-3306-1B31AD196DFB}"/>
              </a:ext>
            </a:extLst>
          </p:cNvPr>
          <p:cNvSpPr txBox="1">
            <a:spLocks/>
          </p:cNvSpPr>
          <p:nvPr/>
        </p:nvSpPr>
        <p:spPr>
          <a:xfrm>
            <a:off x="1645920" y="208095"/>
            <a:ext cx="9134376" cy="911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109728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5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1097280" rtl="0" eaLnBrk="1" fontAlgn="auto" latinLnBrk="0" hangingPunct="1">
              <a:lnSpc>
                <a:spcPct val="89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5400" b="1" i="0" u="none" strike="noStrike" kern="1200" cap="none" spc="0" normalizeH="0" baseline="0" noProof="0" dirty="0">
                <a:ln>
                  <a:noFill/>
                </a:ln>
                <a:solidFill>
                  <a:srgbClr val="8C0F60"/>
                </a:solidFill>
                <a:effectLst/>
                <a:uLnTx/>
                <a:uFillTx/>
                <a:latin typeface="Eras Bold ITC" panose="020B0907030504020204" pitchFamily="34" charset="0"/>
              </a:rPr>
              <a:t>DEP &gt;&gt;</a:t>
            </a:r>
            <a:r>
              <a:rPr kumimoji="0" lang="pt-BR" sz="5400" b="0" i="0" u="none" strike="noStrike" kern="1200" cap="none" spc="0" normalizeH="0" baseline="0" noProof="0" dirty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Eras Bold ITC" panose="020B0907030504020204" pitchFamily="34" charset="0"/>
              </a:rPr>
              <a:t> Panorama Rápido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8CF4022-5B01-6932-FD36-E4B27CE471AE}"/>
              </a:ext>
            </a:extLst>
          </p:cNvPr>
          <p:cNvSpPr txBox="1">
            <a:spLocks/>
          </p:cNvSpPr>
          <p:nvPr/>
        </p:nvSpPr>
        <p:spPr>
          <a:xfrm>
            <a:off x="619224" y="2028874"/>
            <a:ext cx="10979218" cy="46210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marL="460858" indent="-460858" algn="l" defTabSz="1097280" rtl="0" eaLnBrk="1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10972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6459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21945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2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74320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2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329184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92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84048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438912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–"/>
              <a:defRPr sz="168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937760" indent="-460858" algn="l" defTabSz="1097280" rtl="0" eaLnBrk="1" latinLnBrk="0" hangingPunct="1">
              <a:lnSpc>
                <a:spcPct val="94000"/>
              </a:lnSpc>
              <a:spcBef>
                <a:spcPts val="600"/>
              </a:spcBef>
              <a:spcAft>
                <a:spcPts val="240"/>
              </a:spcAft>
              <a:buFont typeface="Franklin Gothic Book" panose="020B0503020102020204" pitchFamily="34" charset="0"/>
              <a:buChar char="■"/>
              <a:defRPr sz="168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srgbClr val="8B1061"/>
                </a:solidFill>
                <a:effectLst/>
                <a:uLnTx/>
                <a:uFillTx/>
                <a:latin typeface="Eras Demi ITC" panose="020B0805030504020804" pitchFamily="34" charset="0"/>
              </a:rPr>
              <a:t>&gt;&gt; A pessoa tem Depressão?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srgbClr val="8B1061"/>
                </a:solidFill>
                <a:effectLst/>
                <a:uLnTx/>
                <a:uFillTx/>
                <a:latin typeface="Eras Demi ITC" panose="020B0805030504020804" pitchFamily="34" charset="0"/>
              </a:rPr>
              <a:t>	- 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Eras Demi ITC" panose="020B0805030504020804" pitchFamily="34" charset="0"/>
              </a:rPr>
              <a:t>A pessoa tem os sintomas cardinais</a:t>
            </a:r>
            <a:r>
              <a:rPr kumimoji="0" lang="pt-BR" b="1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Eras Demi ITC" panose="020B0805030504020804" pitchFamily="34" charset="0"/>
              </a:rPr>
              <a:t> da depressão</a:t>
            </a: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Eras Demi ITC" panose="020B0805030504020804" pitchFamily="34" charset="0"/>
              </a:rPr>
              <a:t>?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Eras Demi ITC" panose="020B0805030504020804" pitchFamily="34" charset="0"/>
              </a:rPr>
              <a:t>	- A pessoa apresentou outros</a:t>
            </a:r>
            <a:r>
              <a:rPr kumimoji="0" lang="pt-BR" b="1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Eras Demi ITC" panose="020B0805030504020804" pitchFamily="34" charset="0"/>
              </a:rPr>
              <a:t> sintomas da depressão?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Eras Demi ITC" panose="020B0805030504020804" pitchFamily="34" charset="0"/>
              </a:rPr>
              <a:t>	- A pessoa tem dificuldade considerável no funcionamento das atividades 	diárias?</a:t>
            </a:r>
            <a:endParaRPr kumimoji="0" lang="pt-BR" sz="4000" b="1" i="0" u="none" strike="noStrike" kern="1200" cap="none" spc="0" normalizeH="0" baseline="0" noProof="0" dirty="0">
              <a:ln>
                <a:noFill/>
              </a:ln>
              <a:solidFill>
                <a:srgbClr val="8B1061"/>
              </a:solidFill>
              <a:effectLst/>
              <a:uLnTx/>
              <a:uFillTx/>
              <a:latin typeface="Eras Demi ITC" panose="020B0805030504020804" pitchFamily="34" charset="0"/>
            </a:endParaRP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srgbClr val="8B1061"/>
                </a:solidFill>
                <a:effectLst/>
                <a:uLnTx/>
                <a:uFillTx/>
                <a:latin typeface="Eras Demi ITC" panose="020B0805030504020804" pitchFamily="34" charset="0"/>
              </a:rPr>
              <a:t>&gt;&gt; Há outras explicações para os sintomas?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srgbClr val="8B1061"/>
                </a:solidFill>
                <a:effectLst/>
                <a:uLnTx/>
                <a:uFillTx/>
                <a:latin typeface="Eras Demi ITC" panose="020B0805030504020804" pitchFamily="34" charset="0"/>
              </a:rPr>
              <a:t>	</a:t>
            </a: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Eras Demi ITC" panose="020B0805030504020804" pitchFamily="34" charset="0"/>
              </a:rPr>
              <a:t>– Descarte condições físicas.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Eras Demi ITC" panose="020B0805030504020804" pitchFamily="34" charset="0"/>
              </a:rPr>
              <a:t>	– Descarte história de mania.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2800" b="1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Eras Demi ITC" panose="020B0805030504020804" pitchFamily="34" charset="0"/>
              </a:rPr>
              <a:t> 	– Descarte reações normais a uma grande perda recente.</a:t>
            </a:r>
          </a:p>
          <a:p>
            <a:pPr marL="0" marR="0" lvl="0" indent="0" algn="l" defTabSz="1097280" rtl="0" eaLnBrk="1" fontAlgn="auto" latinLnBrk="0" hangingPunct="1">
              <a:lnSpc>
                <a:spcPct val="94000"/>
              </a:lnSpc>
              <a:spcBef>
                <a:spcPts val="1200"/>
              </a:spcBef>
              <a:spcAft>
                <a:spcPts val="240"/>
              </a:spcAft>
              <a:buClrTx/>
              <a:buSzTx/>
              <a:buFont typeface="Franklin Gothic Book" panose="020B0503020102020204" pitchFamily="34" charset="0"/>
              <a:buNone/>
              <a:tabLst/>
              <a:defRPr/>
            </a:pPr>
            <a:r>
              <a:rPr kumimoji="0" lang="pt-BR" sz="4000" b="1" i="0" u="none" strike="noStrike" kern="1200" cap="none" spc="0" normalizeH="0" baseline="0" noProof="0" dirty="0">
                <a:ln>
                  <a:noFill/>
                </a:ln>
                <a:solidFill>
                  <a:srgbClr val="8B1061"/>
                </a:solidFill>
                <a:effectLst/>
                <a:uLnTx/>
                <a:uFillTx/>
                <a:latin typeface="Eras Demi ITC" panose="020B0805030504020804" pitchFamily="34" charset="0"/>
              </a:rPr>
              <a:t>&gt;&gt; Avalie se há outras condições MNS prioritárias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2687B2D-6511-4EEF-F577-CBAFF248B9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433" t="29363" r="50563" b="64826"/>
          <a:stretch/>
        </p:blipFill>
        <p:spPr>
          <a:xfrm>
            <a:off x="5613605" y="951163"/>
            <a:ext cx="964790" cy="107944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3832107"/>
      </p:ext>
    </p:extLst>
  </p:cSld>
  <p:clrMapOvr>
    <a:masterClrMapping/>
  </p:clrMapOvr>
  <p:transition spd="slow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5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6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926BCB39-60C0-B1EF-FA08-732A552475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0469" b="86979" l="19839" r="45022">
                        <a14:foregroundMark x1="27892" y1="32031" x2="33455" y2="30859"/>
                        <a14:foregroundMark x1="33455" y1="30859" x2="31113" y2="29688"/>
                        <a14:foregroundMark x1="31113" y1="29688" x2="29136" y2="30469"/>
                        <a14:foregroundMark x1="29136" y1="30469" x2="27818" y2="33333"/>
                        <a14:foregroundMark x1="27818" y1="33333" x2="27818" y2="33333"/>
                        <a14:foregroundMark x1="23572" y1="83464" x2="29649" y2="82161"/>
                        <a14:foregroundMark x1="29649" y1="82161" x2="37994" y2="82943"/>
                        <a14:foregroundMark x1="37994" y1="82943" x2="39312" y2="81771"/>
                        <a14:foregroundMark x1="22182" y1="85807" x2="23499" y2="91406"/>
                        <a14:foregroundMark x1="23499" y1="91406" x2="25183" y2="85156"/>
                        <a14:foregroundMark x1="25183" y1="85156" x2="23280" y2="86979"/>
                        <a14:foregroundMark x1="23280" y1="86979" x2="24085" y2="85938"/>
                      </a14:backgroundRemoval>
                    </a14:imgEffect>
                  </a14:imgLayer>
                </a14:imgProps>
              </a:ext>
            </a:extLst>
          </a:blip>
          <a:srcRect l="16707" t="26822" r="51609" b="13803"/>
          <a:stretch/>
        </p:blipFill>
        <p:spPr>
          <a:xfrm>
            <a:off x="3850106" y="1903423"/>
            <a:ext cx="4636168" cy="4746030"/>
          </a:xfrm>
          <a:prstGeom prst="rect">
            <a:avLst/>
          </a:prstGeom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36273C42-5476-FD7C-A428-1F22EB98E1F0}"/>
              </a:ext>
            </a:extLst>
          </p:cNvPr>
          <p:cNvGrpSpPr/>
          <p:nvPr/>
        </p:nvGrpSpPr>
        <p:grpSpPr>
          <a:xfrm>
            <a:off x="590553" y="400544"/>
            <a:ext cx="4697120" cy="1502879"/>
            <a:chOff x="5935579" y="1347537"/>
            <a:chExt cx="4697120" cy="1502879"/>
          </a:xfrm>
        </p:grpSpPr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72B8BC59-0B2F-5D8F-8E96-663F616D38A7}"/>
                </a:ext>
              </a:extLst>
            </p:cNvPr>
            <p:cNvSpPr txBox="1"/>
            <p:nvPr/>
          </p:nvSpPr>
          <p:spPr>
            <a:xfrm>
              <a:off x="5935579" y="1347537"/>
              <a:ext cx="469712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4000" dirty="0">
                  <a:solidFill>
                    <a:schemeClr val="bg1"/>
                  </a:solidFill>
                  <a:latin typeface="Eras Demi ITC" panose="020B0805030504020804" pitchFamily="34" charset="0"/>
                </a:rPr>
                <a:t>Sintomas cardinais</a:t>
              </a:r>
            </a:p>
          </p:txBody>
        </p:sp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A04CFC13-21C8-A271-7579-223FDB2AAC49}"/>
                </a:ext>
              </a:extLst>
            </p:cNvPr>
            <p:cNvSpPr txBox="1"/>
            <p:nvPr/>
          </p:nvSpPr>
          <p:spPr>
            <a:xfrm>
              <a:off x="6096000" y="1927086"/>
              <a:ext cx="3833101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5400" dirty="0">
                  <a:solidFill>
                    <a:srgbClr val="FABF01"/>
                  </a:solidFill>
                  <a:latin typeface="Eras Bold ITC" panose="020B0907030504020204" pitchFamily="34" charset="0"/>
                </a:rPr>
                <a:t>Depressão</a:t>
              </a:r>
            </a:p>
          </p:txBody>
        </p:sp>
      </p:grpSp>
      <p:sp>
        <p:nvSpPr>
          <p:cNvPr id="6" name="CaixaDeTexto 5">
            <a:extLst>
              <a:ext uri="{FF2B5EF4-FFF2-40B4-BE49-F238E27FC236}">
                <a16:creationId xmlns:a16="http://schemas.microsoft.com/office/drawing/2014/main" id="{3ABA3924-F39B-45AF-10D7-89B602099119}"/>
              </a:ext>
            </a:extLst>
          </p:cNvPr>
          <p:cNvSpPr txBox="1"/>
          <p:nvPr/>
        </p:nvSpPr>
        <p:spPr>
          <a:xfrm>
            <a:off x="734931" y="3200252"/>
            <a:ext cx="34934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</a:rPr>
              <a:t>Humor deprimido persistente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4F0C3E1-8A45-E716-2A83-F7B44BA76330}"/>
              </a:ext>
            </a:extLst>
          </p:cNvPr>
          <p:cNvSpPr txBox="1"/>
          <p:nvPr/>
        </p:nvSpPr>
        <p:spPr>
          <a:xfrm>
            <a:off x="8107972" y="3200252"/>
            <a:ext cx="34934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</a:rPr>
              <a:t>Diminuição do interesse ou prazer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D009A9C-2A16-3714-FDAD-12A5C42BA302}"/>
              </a:ext>
            </a:extLst>
          </p:cNvPr>
          <p:cNvSpPr txBox="1"/>
          <p:nvPr/>
        </p:nvSpPr>
        <p:spPr>
          <a:xfrm>
            <a:off x="6545179" y="564595"/>
            <a:ext cx="505626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FABF01"/>
                </a:solidFill>
              </a:rPr>
              <a:t> Para um diagnóstico de depressão, é essencial que pelo menos um dos dois sintomas principais esteja presente de forma persistente por pelo menos duas semanas.</a:t>
            </a:r>
          </a:p>
        </p:txBody>
      </p:sp>
      <p:pic>
        <p:nvPicPr>
          <p:cNvPr id="9" name="Espaço Reservado para Imagem 7" descr="Ampulheta">
            <a:extLst>
              <a:ext uri="{FF2B5EF4-FFF2-40B4-BE49-F238E27FC236}">
                <a16:creationId xmlns:a16="http://schemas.microsoft.com/office/drawing/2014/main" id="{0B7D4754-DC07-6907-ECF1-725A4E410D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1447" r="1447"/>
          <a:stretch>
            <a:fillRect/>
          </a:stretch>
        </p:blipFill>
        <p:spPr>
          <a:xfrm>
            <a:off x="5501035" y="829094"/>
            <a:ext cx="1189930" cy="1225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312113"/>
      </p:ext>
    </p:extLst>
  </p:cSld>
  <p:clrMapOvr>
    <a:masterClrMapping/>
  </p:clrMapOvr>
  <p:transition spd="slow">
    <p:push dir="u"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8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entr" presetSubtype="2" fill="hold" grpId="0" nodeType="click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23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24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" dur="12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9" fill="hold">
                          <p:stCondLst>
                            <p:cond delay="indefinite"/>
                          </p:stCondLst>
                          <p:childTnLst>
                            <p:par>
                              <p:cTn id="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" presetID="2" presetClass="entr" presetSubtype="2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12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7" grpId="0"/>
          <p:bldP spid="8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002E228-CECA-6EB6-507B-DE501FD46B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9" t="15595"/>
          <a:stretch/>
        </p:blipFill>
        <p:spPr>
          <a:xfrm>
            <a:off x="0" y="0"/>
            <a:ext cx="1127279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E5285220-428B-89AD-2BC4-CDDBB537889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3000">
                <a:schemeClr val="tx1"/>
              </a:gs>
              <a:gs pos="64000">
                <a:schemeClr val="tx1">
                  <a:alpha val="54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5746851-0FA9-90E4-F45D-C5E20D3D7E2D}"/>
              </a:ext>
            </a:extLst>
          </p:cNvPr>
          <p:cNvSpPr txBox="1"/>
          <p:nvPr/>
        </p:nvSpPr>
        <p:spPr>
          <a:xfrm>
            <a:off x="619632" y="172573"/>
            <a:ext cx="4610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ctr">
              <a:defRPr sz="5400" b="1" spc="-300">
                <a:solidFill>
                  <a:schemeClr val="bg1"/>
                </a:solidFill>
                <a:latin typeface="Aharony"/>
              </a:defRPr>
            </a:lvl1pPr>
          </a:lstStyle>
          <a:p>
            <a:pPr algn="l"/>
            <a:r>
              <a:rPr lang="pt-BR" sz="3600" spc="0" dirty="0"/>
              <a:t>Outros sintomas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216DF06-A874-5169-72DE-1091D291D6B6}"/>
              </a:ext>
            </a:extLst>
          </p:cNvPr>
          <p:cNvSpPr txBox="1"/>
          <p:nvPr/>
        </p:nvSpPr>
        <p:spPr>
          <a:xfrm>
            <a:off x="617614" y="709079"/>
            <a:ext cx="60879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11500" b="1" spc="-300">
                <a:solidFill>
                  <a:srgbClr val="FFDA6C"/>
                </a:solidFill>
                <a:latin typeface="Aharony"/>
              </a:defRPr>
            </a:lvl1pPr>
          </a:lstStyle>
          <a:p>
            <a:r>
              <a:rPr lang="pt-BR" sz="5400" spc="300" dirty="0"/>
              <a:t>DEPRESSÃO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AFD5AEB-C8E3-C1A1-5F4A-C339B6B50F3B}"/>
              </a:ext>
            </a:extLst>
          </p:cNvPr>
          <p:cNvSpPr txBox="1"/>
          <p:nvPr/>
        </p:nvSpPr>
        <p:spPr>
          <a:xfrm>
            <a:off x="4525888" y="270469"/>
            <a:ext cx="69227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1-Perturbação do sono ou dormir em excesso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EA269110-8D39-2405-47E1-6A14A22D7312}"/>
              </a:ext>
            </a:extLst>
          </p:cNvPr>
          <p:cNvSpPr txBox="1"/>
          <p:nvPr/>
        </p:nvSpPr>
        <p:spPr>
          <a:xfrm>
            <a:off x="4525888" y="868738"/>
            <a:ext cx="66978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2- Alteração significativa do apetite ou peso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44DAD25D-3C01-C5BF-B35C-9A2525D18D46}"/>
              </a:ext>
            </a:extLst>
          </p:cNvPr>
          <p:cNvSpPr txBox="1"/>
          <p:nvPr/>
        </p:nvSpPr>
        <p:spPr>
          <a:xfrm>
            <a:off x="4525888" y="1467007"/>
            <a:ext cx="79304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3- Crenças de inutilidade ou culpa excessiva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01B5868-EFC7-54C4-326A-983511ACAC5D}"/>
              </a:ext>
            </a:extLst>
          </p:cNvPr>
          <p:cNvSpPr txBox="1"/>
          <p:nvPr/>
        </p:nvSpPr>
        <p:spPr>
          <a:xfrm>
            <a:off x="4525888" y="2065276"/>
            <a:ext cx="656121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4- Fadiga ou perda de energia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5CE58C67-8A24-D0EA-AFC4-7F764206C1B0}"/>
              </a:ext>
            </a:extLst>
          </p:cNvPr>
          <p:cNvSpPr txBox="1"/>
          <p:nvPr/>
        </p:nvSpPr>
        <p:spPr>
          <a:xfrm>
            <a:off x="4525888" y="2663545"/>
            <a:ext cx="5791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5- Concentração reduzida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FBBBC53E-3802-A6FF-D3D0-6A691494A8BE}"/>
              </a:ext>
            </a:extLst>
          </p:cNvPr>
          <p:cNvSpPr txBox="1"/>
          <p:nvPr/>
        </p:nvSpPr>
        <p:spPr>
          <a:xfrm>
            <a:off x="4525888" y="3261814"/>
            <a:ext cx="63847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6- Indecisão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60C448-2228-6ED2-4ACC-BB969BACADA9}"/>
              </a:ext>
            </a:extLst>
          </p:cNvPr>
          <p:cNvSpPr txBox="1"/>
          <p:nvPr/>
        </p:nvSpPr>
        <p:spPr>
          <a:xfrm>
            <a:off x="4525888" y="3860083"/>
            <a:ext cx="7418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7- Agitação observável ou inquietação física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0817EF6-A2AF-D47F-44EB-EA42E642D757}"/>
              </a:ext>
            </a:extLst>
          </p:cNvPr>
          <p:cNvSpPr txBox="1"/>
          <p:nvPr/>
        </p:nvSpPr>
        <p:spPr>
          <a:xfrm>
            <a:off x="4525888" y="4458352"/>
            <a:ext cx="736728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8- Maior lentidão que o habitual ao falar ou se movimentar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D996E2D6-65C4-A071-79E9-23BD6EC56E9B}"/>
              </a:ext>
            </a:extLst>
          </p:cNvPr>
          <p:cNvSpPr txBox="1"/>
          <p:nvPr/>
        </p:nvSpPr>
        <p:spPr>
          <a:xfrm>
            <a:off x="4525888" y="5487508"/>
            <a:ext cx="47965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9- Desesperança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86D1250-A2A7-1FB6-717C-70A023C26592}"/>
              </a:ext>
            </a:extLst>
          </p:cNvPr>
          <p:cNvSpPr txBox="1"/>
          <p:nvPr/>
        </p:nvSpPr>
        <p:spPr>
          <a:xfrm>
            <a:off x="4525888" y="6085778"/>
            <a:ext cx="73672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</a:rPr>
              <a:t>10- Pensamentos ou atos suicidas</a:t>
            </a:r>
          </a:p>
        </p:txBody>
      </p:sp>
    </p:spTree>
    <p:extLst>
      <p:ext uri="{BB962C8B-B14F-4D97-AF65-F5344CB8AC3E}">
        <p14:creationId xmlns:p14="http://schemas.microsoft.com/office/powerpoint/2010/main" val="2869096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25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25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 tmFilter="0,0; .5, 1; 1, 1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50" tmFilter="0,0; .5, 1; 1, 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25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25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25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250" tmFilter="0,0; .5, 1; 1, 1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250" tmFilter="0,0; .5, 1; 1, 1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2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983</TotalTime>
  <Words>1186</Words>
  <Application>Microsoft Office PowerPoint</Application>
  <PresentationFormat>Widescreen</PresentationFormat>
  <Paragraphs>131</Paragraphs>
  <Slides>18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7" baseType="lpstr">
      <vt:lpstr>Aharony</vt:lpstr>
      <vt:lpstr>Arial</vt:lpstr>
      <vt:lpstr>Calibri</vt:lpstr>
      <vt:lpstr>Calibri Light</vt:lpstr>
      <vt:lpstr>Eras Bold ITC</vt:lpstr>
      <vt:lpstr>Eras Demi ITC</vt:lpstr>
      <vt:lpstr>Franklin Gothic Book</vt:lpstr>
      <vt:lpstr>Söhne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&gt;&gt; Há outras explicações para os sintomas?</vt:lpstr>
      <vt:lpstr>Apresentação do PowerPoint</vt:lpstr>
      <vt:lpstr>Apresentação do PowerPoint</vt:lpstr>
      <vt:lpstr>Apresentação do PowerPoint</vt:lpstr>
      <vt:lpstr>&gt;&gt; Avalie se há outras condições MNS prioritárias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Marcio Tintina</dc:creator>
  <cp:lastModifiedBy>Marcio Tintina</cp:lastModifiedBy>
  <cp:revision>11</cp:revision>
  <dcterms:created xsi:type="dcterms:W3CDTF">2023-09-23T16:30:42Z</dcterms:created>
  <dcterms:modified xsi:type="dcterms:W3CDTF">2023-09-28T19:38:46Z</dcterms:modified>
</cp:coreProperties>
</file>

<file path=docProps/thumbnail.jpeg>
</file>